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28" r:id="rId7"/>
    <p:sldId id="261" r:id="rId8"/>
    <p:sldId id="33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29" r:id="rId18"/>
    <p:sldId id="271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2" r:id="rId32"/>
    <p:sldId id="284" r:id="rId33"/>
    <p:sldId id="335" r:id="rId34"/>
    <p:sldId id="324" r:id="rId35"/>
    <p:sldId id="285" r:id="rId36"/>
    <p:sldId id="286" r:id="rId37"/>
    <p:sldId id="287" r:id="rId38"/>
    <p:sldId id="288" r:id="rId39"/>
    <p:sldId id="289" r:id="rId40"/>
    <p:sldId id="290" r:id="rId41"/>
    <p:sldId id="292" r:id="rId42"/>
    <p:sldId id="291" r:id="rId43"/>
    <p:sldId id="331" r:id="rId44"/>
    <p:sldId id="293" r:id="rId45"/>
    <p:sldId id="333" r:id="rId46"/>
    <p:sldId id="336" r:id="rId47"/>
    <p:sldId id="326" r:id="rId48"/>
    <p:sldId id="294" r:id="rId49"/>
    <p:sldId id="332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22" r:id="rId62"/>
    <p:sldId id="306" r:id="rId63"/>
    <p:sldId id="307" r:id="rId64"/>
    <p:sldId id="323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27" r:id="rId74"/>
    <p:sldId id="334" r:id="rId75"/>
    <p:sldId id="316" r:id="rId76"/>
    <p:sldId id="325" r:id="rId77"/>
    <p:sldId id="317" r:id="rId78"/>
    <p:sldId id="318" r:id="rId79"/>
    <p:sldId id="319" r:id="rId80"/>
    <p:sldId id="320" r:id="rId81"/>
    <p:sldId id="321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374" TargetMode="Externa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hyperlink" Target="http://dendro.cnre.vt.edu/dendrology/syllabus/factsheet.cfm?ID=17" TargetMode="External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ts.usda.gov/core/profile?symbol=CACO15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18" TargetMode="External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19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82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2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21" TargetMode="Externa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asiveplantatlas.org/subject.html?sub=3012" TargetMode="External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hyperlink" Target="http://dendro.cnre.vt.edu/dendrology/syllabus/factsheet.cfm?ID=26" TargetMode="External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43" TargetMode="External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3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27" TargetMode="Externa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146" TargetMode="Externa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44" TargetMode="External"/><Relationship Id="rId4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5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hyperlink" Target="http://dendro.cnre.vt.edu/dendrology/syllabus/factsheet.cfm?ID=208" TargetMode="External"/><Relationship Id="rId4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45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hyperlink" Target="http://dendro.cnre.vt.edu/dendrology/syllabus/factsheet.cfm?ID=29" TargetMode="External"/><Relationship Id="rId4" Type="http://schemas.openxmlformats.org/officeDocument/2006/relationships/image" Target="../media/image8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269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hyperlink" Target="http://dendro.cnre.vt.edu/dendrology/syllabus/factsheet.cfm?ID=282" TargetMode="External"/><Relationship Id="rId4" Type="http://schemas.openxmlformats.org/officeDocument/2006/relationships/image" Target="../media/image8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47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hyperlink" Target="http://www.uwgb.edu/biodiversity/herbarium/trees/fraxinus_comparison01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46" TargetMode="External"/><Relationship Id="rId4" Type="http://schemas.openxmlformats.org/officeDocument/2006/relationships/image" Target="../media/image9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6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hyperlink" Target="http://www.uwgb.edu/biodiversity/herbarium/trees/fraxinus_comparison01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173" TargetMode="External"/><Relationship Id="rId4" Type="http://schemas.openxmlformats.org/officeDocument/2006/relationships/image" Target="../media/image9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://www.uwgb.edu/biodiversity/herbarium/trees/fraxinus_comparison01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ndroapp.frec.vt.edu/VT_Assets/Fact_Sheets/images/Fraxinus%20pennsylvanica/twig1.jpg" TargetMode="External"/><Relationship Id="rId4" Type="http://schemas.openxmlformats.org/officeDocument/2006/relationships/image" Target="../media/image9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50" TargetMode="External"/><Relationship Id="rId4" Type="http://schemas.openxmlformats.org/officeDocument/2006/relationships/image" Target="../media/image9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hyperlink" Target="https://www.dec.ny.gov/animals/72766.html" TargetMode="External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5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27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31" TargetMode="Externa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hyperlink" Target="http://dendro.cnre.vt.edu/dendrology/syllabus/factsheet.cfm?ID=32" TargetMode="External"/><Relationship Id="rId4" Type="http://schemas.openxmlformats.org/officeDocument/2006/relationships/image" Target="../media/image11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97" TargetMode="Externa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123" TargetMode="External"/><Relationship Id="rId4" Type="http://schemas.openxmlformats.org/officeDocument/2006/relationships/image" Target="../media/image1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1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54" TargetMode="External"/><Relationship Id="rId4" Type="http://schemas.openxmlformats.org/officeDocument/2006/relationships/image" Target="../media/image12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53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268" TargetMode="External"/><Relationship Id="rId4" Type="http://schemas.openxmlformats.org/officeDocument/2006/relationships/image" Target="../media/image12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nts.usda.gov/core/profile?symbol=MIV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60" TargetMode="External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asiveplantatlas.org/subject.html?sub=79593" TargetMode="External"/><Relationship Id="rId4" Type="http://schemas.openxmlformats.org/officeDocument/2006/relationships/image" Target="../media/image13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62" TargetMode="External"/><Relationship Id="rId4" Type="http://schemas.openxmlformats.org/officeDocument/2006/relationships/image" Target="../media/image13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26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145" TargetMode="External"/><Relationship Id="rId4" Type="http://schemas.openxmlformats.org/officeDocument/2006/relationships/image" Target="../media/image14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nyis.info/invasive_species/mile-a-minute/" TargetMode="External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7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14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11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13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36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63" TargetMode="External"/><Relationship Id="rId4" Type="http://schemas.openxmlformats.org/officeDocument/2006/relationships/image" Target="../media/image15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66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35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37" TargetMode="External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68" TargetMode="External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243" TargetMode="External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llinoiswildflowers.info/weeds/plants/garlic_mustard.htm" TargetMode="External"/><Relationship Id="rId5" Type="http://schemas.openxmlformats.org/officeDocument/2006/relationships/hyperlink" Target="https://emswcd.org/on-your-land/weeds/weeds-to-know/garlic-mustard/garlicmustard4/" TargetMode="External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244" TargetMode="External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74" TargetMode="External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76" TargetMode="External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38" TargetMode="External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77" TargetMode="External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39" TargetMode="External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51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40" TargetMode="Externa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139" TargetMode="External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asive.org/browse/detail.cfm?imgnum=5386474" TargetMode="External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319" TargetMode="External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84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ts.usda.gov/core/profile?symbol=sanic4" TargetMode="External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27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inoiswildflowers.info/savanna/plants/coralberry.htm" TargetMode="External"/><Relationship Id="rId7" Type="http://schemas.openxmlformats.org/officeDocument/2006/relationships/hyperlink" Target="https://www.wildflower.org/plants/result.php?id_plant=syor" TargetMode="External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nts.usda.gov/core/profile?symbol=SYOR" TargetMode="External"/><Relationship Id="rId5" Type="http://schemas.openxmlformats.org/officeDocument/2006/relationships/image" Target="../media/image195.jpeg"/><Relationship Id="rId4" Type="http://schemas.openxmlformats.org/officeDocument/2006/relationships/image" Target="../media/image19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28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41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42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91" TargetMode="External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asiveplantatlas.org/subject.html?sub=3007" TargetMode="External"/><Relationship Id="rId4" Type="http://schemas.openxmlformats.org/officeDocument/2006/relationships/image" Target="../media/image2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29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hyperlink" Target="http://dendro.cnre.vt.edu/dendrology/syllabus/factsheet.cfm?ID=35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155" TargetMode="Externa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2636-52D5-468B-9985-9E4D9222C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ForestGEO</a:t>
            </a:r>
            <a:r>
              <a:rPr lang="en-US" dirty="0"/>
              <a:t> plants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C903D-03C4-421E-9B68-52975B441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Made by Ian McGregor May 2019</a:t>
            </a:r>
          </a:p>
          <a:p>
            <a:endParaRPr lang="en-US" dirty="0"/>
          </a:p>
          <a:p>
            <a:r>
              <a:rPr lang="en-US" dirty="0"/>
              <a:t>This is meant to be a help guide for the </a:t>
            </a:r>
            <a:r>
              <a:rPr lang="en-US" dirty="0" err="1"/>
              <a:t>ForestGEO</a:t>
            </a:r>
            <a:r>
              <a:rPr lang="en-US" dirty="0"/>
              <a:t> plot, with specific, anecdotal ways of identifying the different species we have.</a:t>
            </a:r>
          </a:p>
        </p:txBody>
      </p:sp>
    </p:spTree>
    <p:extLst>
      <p:ext uri="{BB962C8B-B14F-4D97-AF65-F5344CB8AC3E}">
        <p14:creationId xmlns:p14="http://schemas.microsoft.com/office/powerpoint/2010/main" val="330136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AF41E-D818-4F29-ADFE-12ACBDE0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Berberis </a:t>
            </a:r>
            <a:r>
              <a:rPr lang="en-US" dirty="0" err="1"/>
              <a:t>thunbergii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C8F46-BF22-42DF-8A09-ED195ED74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Japanese barberry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dirty="0"/>
              <a:t>Fruit is small red berry, ripen in fall</a:t>
            </a:r>
          </a:p>
          <a:p>
            <a:r>
              <a:rPr lang="en-US" dirty="0"/>
              <a:t>Flowers are tiny, pale yellow, normally in clusters</a:t>
            </a:r>
          </a:p>
          <a:p>
            <a:r>
              <a:rPr lang="en-US" b="1" dirty="0"/>
              <a:t>Small, rounded leaves</a:t>
            </a:r>
          </a:p>
          <a:p>
            <a:pPr lvl="1"/>
            <a:r>
              <a:rPr lang="en-US" dirty="0"/>
              <a:t>Only midvein is prominent</a:t>
            </a:r>
          </a:p>
          <a:p>
            <a:pPr lvl="1"/>
            <a:r>
              <a:rPr lang="en-US" b="1" dirty="0"/>
              <a:t>Small thorns at base of leaves (each node)</a:t>
            </a:r>
          </a:p>
          <a:p>
            <a:pPr lvl="1"/>
            <a:r>
              <a:rPr lang="en-US" dirty="0"/>
              <a:t>Red to purple fall color</a:t>
            </a:r>
          </a:p>
        </p:txBody>
      </p:sp>
      <p:pic>
        <p:nvPicPr>
          <p:cNvPr id="2050" name="Picture 2" descr="https://www.dendroapp.frec.vt.edu/VT_Assets/Fact_Sheets/images/Berberis%20thunbergii/fruit1.jpg">
            <a:extLst>
              <a:ext uri="{FF2B5EF4-FFF2-40B4-BE49-F238E27FC236}">
                <a16:creationId xmlns:a16="http://schemas.microsoft.com/office/drawing/2014/main" id="{6D9F25B3-8F60-4C02-B6C3-537B69F6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2369" y="427808"/>
            <a:ext cx="3388038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www.dendroapp.frec.vt.edu/VT_Assets/Fact_Sheets/images/Berberis%20thunbergii/twig1.jpg">
            <a:extLst>
              <a:ext uri="{FF2B5EF4-FFF2-40B4-BE49-F238E27FC236}">
                <a16:creationId xmlns:a16="http://schemas.microsoft.com/office/drawing/2014/main" id="{972DD2DF-A8C6-4906-84EF-93BB48CEA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746" y="738864"/>
            <a:ext cx="1629646" cy="25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endroapp.frec.vt.edu/VT_Assets/Fact_Sheets/images/Berberis%20thunbergii/flower1.jpg">
            <a:extLst>
              <a:ext uri="{FF2B5EF4-FFF2-40B4-BE49-F238E27FC236}">
                <a16:creationId xmlns:a16="http://schemas.microsoft.com/office/drawing/2014/main" id="{F9E4DC7E-9771-40C3-9939-2E92FB7BB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12571"/>
            <a:ext cx="2039943" cy="306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71CB3D-F304-4B26-B526-C14D8FFCE92E}"/>
              </a:ext>
            </a:extLst>
          </p:cNvPr>
          <p:cNvSpPr/>
          <p:nvPr/>
        </p:nvSpPr>
        <p:spPr>
          <a:xfrm>
            <a:off x="7353300" y="614380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http://dendro.cnre.vt.edu/dendrology/syllabus/factsheet.cfm?ID=374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8867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4294E-53A2-44F2-B439-5ACB75BBF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Carpinus</a:t>
            </a:r>
            <a:r>
              <a:rPr lang="en-US" dirty="0"/>
              <a:t> </a:t>
            </a:r>
            <a:r>
              <a:rPr lang="en-US" dirty="0" err="1"/>
              <a:t>caroliniana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02699-8B8E-4026-9BB7-E2BCC04F2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American hornbeam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Female flowers look like shaggy catkin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Buds are brown and angled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Leaves look like Fagus </a:t>
            </a:r>
            <a:r>
              <a:rPr lang="en-US" sz="1600" dirty="0" err="1"/>
              <a:t>grandifolia</a:t>
            </a:r>
            <a:r>
              <a:rPr lang="en-US" sz="1600" dirty="0"/>
              <a:t> but are </a:t>
            </a:r>
            <a:r>
              <a:rPr lang="en-US" sz="1600" b="1" dirty="0"/>
              <a:t>double toothed and sharper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Alternate, green petiole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Very smooth grey bark, some blue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Trunk looks like sinewy muscle </a:t>
            </a:r>
            <a:r>
              <a:rPr lang="en-US" dirty="0"/>
              <a:t>(other common name is </a:t>
            </a:r>
            <a:r>
              <a:rPr lang="en-US" dirty="0" err="1"/>
              <a:t>musclewood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Small tree, doesn’t grow very tall</a:t>
            </a:r>
          </a:p>
        </p:txBody>
      </p:sp>
      <p:pic>
        <p:nvPicPr>
          <p:cNvPr id="1026" name="Picture 2" descr="https://www.dendroapp.frec.vt.edu/VT_Assets/Fact_Sheets/images/Carpinus%20caroliniana/leaf1.jpg">
            <a:extLst>
              <a:ext uri="{FF2B5EF4-FFF2-40B4-BE49-F238E27FC236}">
                <a16:creationId xmlns:a16="http://schemas.microsoft.com/office/drawing/2014/main" id="{A4C72CC2-656A-447B-A045-6AC6FDBD4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7414" y="358974"/>
            <a:ext cx="3335510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ww.dendroapp.frec.vt.edu/VT_Assets/Fact_Sheets/images/Carpinus%20caroliniana/form1.jpg">
            <a:extLst>
              <a:ext uri="{FF2B5EF4-FFF2-40B4-BE49-F238E27FC236}">
                <a16:creationId xmlns:a16="http://schemas.microsoft.com/office/drawing/2014/main" id="{8F96BB66-DF79-4C45-9CD1-C3E3B22D0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0"/>
          <a:stretch/>
        </p:blipFill>
        <p:spPr bwMode="auto">
          <a:xfrm>
            <a:off x="6229013" y="387769"/>
            <a:ext cx="2400300" cy="2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dendroapp.frec.vt.edu/VT_Assets/Fact_Sheets/images/Carpinus%20caroliniana/twig1.jpg">
            <a:extLst>
              <a:ext uri="{FF2B5EF4-FFF2-40B4-BE49-F238E27FC236}">
                <a16:creationId xmlns:a16="http://schemas.microsoft.com/office/drawing/2014/main" id="{AC13CF7F-7C43-4CC5-975A-14D0E1D5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30" y="3295733"/>
            <a:ext cx="1442371" cy="25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8C5286-4844-47CC-B138-78478AC8AC62}"/>
              </a:ext>
            </a:extLst>
          </p:cNvPr>
          <p:cNvSpPr/>
          <p:nvPr/>
        </p:nvSpPr>
        <p:spPr>
          <a:xfrm>
            <a:off x="7124700" y="610938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http://dendro.cnre.vt.edu/dendrology/syllabus/factsheet.cfm?ID=17</a:t>
            </a:r>
            <a:endParaRPr lang="en-US" sz="1000" dirty="0"/>
          </a:p>
        </p:txBody>
      </p:sp>
      <p:pic>
        <p:nvPicPr>
          <p:cNvPr id="5" name="Picture 2" descr="Carpinus Carolinia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82" y="2914649"/>
            <a:ext cx="2210135" cy="332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27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CDAA5-9884-4C30-BC1A-8297D8A5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Carya</a:t>
            </a:r>
            <a:r>
              <a:rPr lang="en-US" dirty="0"/>
              <a:t> </a:t>
            </a:r>
            <a:r>
              <a:rPr lang="en-US" dirty="0" err="1"/>
              <a:t>cordiformis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134A-71D8-48D9-8CF9-07F0D1EE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Butternut hickory</a:t>
            </a:r>
          </a:p>
          <a:p>
            <a:endParaRPr lang="en-US" dirty="0"/>
          </a:p>
          <a:p>
            <a:r>
              <a:rPr lang="en-US" dirty="0"/>
              <a:t>5-11 leaflets</a:t>
            </a:r>
          </a:p>
          <a:p>
            <a:r>
              <a:rPr lang="en-US" b="1" dirty="0"/>
              <a:t>Sulfur (yellow) buds</a:t>
            </a:r>
          </a:p>
        </p:txBody>
      </p:sp>
      <p:pic>
        <p:nvPicPr>
          <p:cNvPr id="1026" name="Picture 2" descr="Large Photo of Carya cordiformis var. latifolia">
            <a:extLst>
              <a:ext uri="{FF2B5EF4-FFF2-40B4-BE49-F238E27FC236}">
                <a16:creationId xmlns:a16="http://schemas.microsoft.com/office/drawing/2014/main" id="{D367EF2D-BEF2-4E52-BDAB-E4525AB8B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7" r="-2" b="-2"/>
          <a:stretch/>
        </p:blipFill>
        <p:spPr bwMode="auto">
          <a:xfrm>
            <a:off x="6615017" y="1275053"/>
            <a:ext cx="4757910" cy="359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2AC93-CBDD-4A03-B1B8-E33116D5C9B9}"/>
              </a:ext>
            </a:extLst>
          </p:cNvPr>
          <p:cNvSpPr txBox="1"/>
          <p:nvPr/>
        </p:nvSpPr>
        <p:spPr>
          <a:xfrm>
            <a:off x="6615017" y="4840485"/>
            <a:ext cx="5194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https://plants.usda.gov/core/profile?symbol=CACO15</a:t>
            </a:r>
            <a:endParaRPr lang="en-US" sz="1100" dirty="0"/>
          </a:p>
        </p:txBody>
      </p:sp>
      <p:pic>
        <p:nvPicPr>
          <p:cNvPr id="4098" name="Picture 2" descr="https://www.dendroapp.frec.vt.edu/VT_Assets/Fact_Sheets/images/Carya%20cordiformis/leaf1.jpg">
            <a:extLst>
              <a:ext uri="{FF2B5EF4-FFF2-40B4-BE49-F238E27FC236}">
                <a16:creationId xmlns:a16="http://schemas.microsoft.com/office/drawing/2014/main" id="{15FA9B1A-497D-4C3B-9348-4D7C7BAFC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421" y="1741985"/>
            <a:ext cx="1957523" cy="294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4150C3-F5FA-4E9C-9E03-5904B1E90AAC}"/>
              </a:ext>
            </a:extLst>
          </p:cNvPr>
          <p:cNvSpPr/>
          <p:nvPr/>
        </p:nvSpPr>
        <p:spPr>
          <a:xfrm>
            <a:off x="1642543" y="484048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http://dendro.cnre.vt.edu/dendrology/syllabus/factsheet.cfm?ID=18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4310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E68E6-5644-476F-BE19-60C2DBBF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Carya</a:t>
            </a:r>
            <a:r>
              <a:rPr lang="en-US" dirty="0"/>
              <a:t> glabra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FB10-EDD1-4186-8E17-CF22320A3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Pignut hickory</a:t>
            </a:r>
          </a:p>
          <a:p>
            <a:endParaRPr lang="en-US" dirty="0"/>
          </a:p>
          <a:p>
            <a:r>
              <a:rPr lang="en-US" dirty="0"/>
              <a:t>5 leaflets (rarely 7), entire</a:t>
            </a:r>
          </a:p>
          <a:p>
            <a:r>
              <a:rPr lang="en-US" b="1" dirty="0"/>
              <a:t>Glabrous (NOT hairy)</a:t>
            </a:r>
          </a:p>
          <a:p>
            <a:r>
              <a:rPr lang="en-US" dirty="0"/>
              <a:t>Hairless leafstalk and petiole</a:t>
            </a:r>
          </a:p>
          <a:p>
            <a:pPr lvl="1"/>
            <a:r>
              <a:rPr lang="en-US" b="1" dirty="0"/>
              <a:t>ONLY has green petioles</a:t>
            </a:r>
          </a:p>
          <a:p>
            <a:r>
              <a:rPr lang="en-US" dirty="0"/>
              <a:t>All </a:t>
            </a:r>
            <a:r>
              <a:rPr lang="en-US" dirty="0" err="1"/>
              <a:t>Carya</a:t>
            </a:r>
            <a:r>
              <a:rPr lang="en-US" dirty="0"/>
              <a:t> widest toward tip</a:t>
            </a:r>
          </a:p>
        </p:txBody>
      </p:sp>
      <p:pic>
        <p:nvPicPr>
          <p:cNvPr id="1026" name="Picture 2" descr="https://www.dendroapp.frec.vt.edu/VT_Assets/Fact_Sheets/images/Carya%20glabra/leaf1.jpg">
            <a:extLst>
              <a:ext uri="{FF2B5EF4-FFF2-40B4-BE49-F238E27FC236}">
                <a16:creationId xmlns:a16="http://schemas.microsoft.com/office/drawing/2014/main" id="{7DFA0BD4-9530-4DF0-B004-28113BA1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631" y="645106"/>
            <a:ext cx="419819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34406-27C0-4006-8473-545ED7DF81F7}"/>
              </a:ext>
            </a:extLst>
          </p:cNvPr>
          <p:cNvSpPr txBox="1"/>
          <p:nvPr/>
        </p:nvSpPr>
        <p:spPr>
          <a:xfrm>
            <a:off x="6351814" y="6061223"/>
            <a:ext cx="480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http://dendro.cnre.vt.edu/dendrology/syllabus/factsheet.cfm?ID=19</a:t>
            </a:r>
            <a:endParaRPr lang="en-US" sz="1000" dirty="0"/>
          </a:p>
        </p:txBody>
      </p:sp>
      <p:pic>
        <p:nvPicPr>
          <p:cNvPr id="1028" name="Picture 4" descr="https://www.dendroapp.frec.vt.edu/VT_Assets/Fact_Sheets/images/Carya%20glabra/twig1.jpg">
            <a:extLst>
              <a:ext uri="{FF2B5EF4-FFF2-40B4-BE49-F238E27FC236}">
                <a16:creationId xmlns:a16="http://schemas.microsoft.com/office/drawing/2014/main" id="{36700781-6463-485C-8E04-9F4BD4979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975" y="1675602"/>
            <a:ext cx="15811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0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A05B8-AF71-4321-A1DA-6BB1DD95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Carya</a:t>
            </a:r>
            <a:r>
              <a:rPr lang="en-US" dirty="0"/>
              <a:t> ovalis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2D518-5E5B-403E-A950-38004A814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Sweet pignut hickory</a:t>
            </a:r>
          </a:p>
          <a:p>
            <a:endParaRPr lang="en-US" dirty="0"/>
          </a:p>
          <a:p>
            <a:r>
              <a:rPr lang="en-US" dirty="0"/>
              <a:t>7 leaves (less often 5 or 9)</a:t>
            </a:r>
          </a:p>
          <a:p>
            <a:r>
              <a:rPr lang="en-US" dirty="0" err="1"/>
              <a:t>Petiolule</a:t>
            </a:r>
            <a:r>
              <a:rPr lang="en-US" dirty="0"/>
              <a:t> green to red/brown at base</a:t>
            </a:r>
          </a:p>
          <a:p>
            <a:r>
              <a:rPr lang="en-US" dirty="0"/>
              <a:t>Often not hairy</a:t>
            </a:r>
          </a:p>
          <a:p>
            <a:endParaRPr lang="en-US" dirty="0"/>
          </a:p>
        </p:txBody>
      </p:sp>
      <p:pic>
        <p:nvPicPr>
          <p:cNvPr id="2050" name="Picture 2" descr="https://www.dendroapp.frec.vt.edu/VT_Assets/Fact_Sheets/images/Carya%20ovalis/leaf1.jpg">
            <a:extLst>
              <a:ext uri="{FF2B5EF4-FFF2-40B4-BE49-F238E27FC236}">
                <a16:creationId xmlns:a16="http://schemas.microsoft.com/office/drawing/2014/main" id="{80C31E13-CBBA-4E9A-8C04-1604A8B80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8979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www.dendroapp.frec.vt.edu/VT_Assets/Fact_Sheets/images/Carya%20ovalis/twig1.jpg">
            <a:extLst>
              <a:ext uri="{FF2B5EF4-FFF2-40B4-BE49-F238E27FC236}">
                <a16:creationId xmlns:a16="http://schemas.microsoft.com/office/drawing/2014/main" id="{507FF40E-7E55-4CB5-922A-689BB330C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02" y="1905000"/>
            <a:ext cx="1724046" cy="27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3FD8DE-30B9-4E90-8969-4CD6FE78BD04}"/>
              </a:ext>
            </a:extLst>
          </p:cNvPr>
          <p:cNvSpPr txBox="1"/>
          <p:nvPr/>
        </p:nvSpPr>
        <p:spPr>
          <a:xfrm>
            <a:off x="5558102" y="6061223"/>
            <a:ext cx="58206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http://dendro.cnre.vt.edu/dendrology/syllabus/factsheet.cfm?ID=826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91543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F1455-A6F5-402D-B5F5-6E7869F8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Carya</a:t>
            </a:r>
            <a:r>
              <a:rPr lang="en-US" dirty="0"/>
              <a:t> </a:t>
            </a:r>
            <a:r>
              <a:rPr lang="en-US" dirty="0" err="1"/>
              <a:t>tomentosa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C4B5F-CF1D-4378-B255-0D526DD34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Mockernut hickory</a:t>
            </a:r>
          </a:p>
          <a:p>
            <a:endParaRPr lang="en-US" dirty="0"/>
          </a:p>
          <a:p>
            <a:r>
              <a:rPr lang="en-US" dirty="0"/>
              <a:t>7-9 leaflets, slightly serrated</a:t>
            </a:r>
          </a:p>
          <a:p>
            <a:pPr lvl="1"/>
            <a:r>
              <a:rPr lang="en-US" dirty="0"/>
              <a:t>Larger than C. glabra</a:t>
            </a:r>
          </a:p>
          <a:p>
            <a:r>
              <a:rPr lang="en-US" b="1" dirty="0"/>
              <a:t>Abaxial side is fuzzy</a:t>
            </a:r>
          </a:p>
          <a:p>
            <a:r>
              <a:rPr lang="en-US" b="1" dirty="0"/>
              <a:t>Leafstalk/petioles hairy also</a:t>
            </a:r>
          </a:p>
          <a:p>
            <a:r>
              <a:rPr lang="en-US" dirty="0"/>
              <a:t>Diamond interlace bark (esp. young)</a:t>
            </a:r>
          </a:p>
        </p:txBody>
      </p:sp>
      <p:pic>
        <p:nvPicPr>
          <p:cNvPr id="3074" name="Picture 2" descr="https://www.dendroapp.frec.vt.edu/VT_Assets/Fact_Sheets/images/Carya%20tomentosa/leaf1.jpg">
            <a:extLst>
              <a:ext uri="{FF2B5EF4-FFF2-40B4-BE49-F238E27FC236}">
                <a16:creationId xmlns:a16="http://schemas.microsoft.com/office/drawing/2014/main" id="{1426FB35-A1CD-4829-8EA1-951C3B73C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4052" y="645106"/>
            <a:ext cx="350287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ttps://www.dendroapp.frec.vt.edu/VT_Assets/Fact_Sheets/images/Carya%20tomentosa/twig1.jpg">
            <a:extLst>
              <a:ext uri="{FF2B5EF4-FFF2-40B4-BE49-F238E27FC236}">
                <a16:creationId xmlns:a16="http://schemas.microsoft.com/office/drawing/2014/main" id="{D09009EC-E882-4802-9123-4F6F08F7E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150" y="1309702"/>
            <a:ext cx="18859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F6C6CA-45FE-4895-92B4-9B80F89B3FE3}"/>
              </a:ext>
            </a:extLst>
          </p:cNvPr>
          <p:cNvSpPr/>
          <p:nvPr/>
        </p:nvSpPr>
        <p:spPr>
          <a:xfrm>
            <a:off x="6443461" y="606814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http://dendro.cnre.vt.edu/dendrology/syllabus/factsheet.cfm?ID=22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0683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E5D12-414C-4D8E-B077-A1B0B91D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Castanea</a:t>
            </a:r>
            <a:r>
              <a:rPr lang="en-US" dirty="0"/>
              <a:t> dentata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F72D4-1A7E-46E2-9BD7-DBE23CE86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American chestnut</a:t>
            </a:r>
          </a:p>
          <a:p>
            <a:endParaRPr lang="en-US" dirty="0"/>
          </a:p>
          <a:p>
            <a:r>
              <a:rPr lang="en-US" dirty="0"/>
              <a:t>Rarely gets tall because of blight</a:t>
            </a:r>
          </a:p>
          <a:p>
            <a:r>
              <a:rPr lang="en-US" b="1" dirty="0"/>
              <a:t>Fruits are spiky but have chestnut</a:t>
            </a:r>
          </a:p>
          <a:p>
            <a:r>
              <a:rPr lang="en-US" dirty="0"/>
              <a:t>Twigs hairless</a:t>
            </a:r>
          </a:p>
          <a:p>
            <a:r>
              <a:rPr lang="en-US" b="1" dirty="0"/>
              <a:t>Looks like F. </a:t>
            </a:r>
            <a:r>
              <a:rPr lang="en-US" b="1" dirty="0" err="1"/>
              <a:t>grandifolia</a:t>
            </a:r>
            <a:r>
              <a:rPr lang="en-US" b="1" dirty="0"/>
              <a:t> leaves but much sharper</a:t>
            </a:r>
          </a:p>
          <a:p>
            <a:pPr lvl="1"/>
            <a:r>
              <a:rPr lang="en-US" dirty="0"/>
              <a:t>And bigger! </a:t>
            </a:r>
            <a:r>
              <a:rPr lang="en-US" b="1" dirty="0"/>
              <a:t>Large leaves</a:t>
            </a:r>
          </a:p>
          <a:p>
            <a:pPr lvl="1"/>
            <a:r>
              <a:rPr lang="en-US" dirty="0"/>
              <a:t>Short petiole, alternate</a:t>
            </a:r>
          </a:p>
        </p:txBody>
      </p:sp>
      <p:pic>
        <p:nvPicPr>
          <p:cNvPr id="1026" name="Picture 2" descr="https://www.dendroapp.frec.vt.edu/VT_Assets/Fact_Sheets/images/Castanea%20dentata/leaf1.jpg">
            <a:extLst>
              <a:ext uri="{FF2B5EF4-FFF2-40B4-BE49-F238E27FC236}">
                <a16:creationId xmlns:a16="http://schemas.microsoft.com/office/drawing/2014/main" id="{2E61B007-BCE2-49F3-9DA7-BC4925A24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9830" y="1126671"/>
            <a:ext cx="3812945" cy="476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ww.dendroapp.frec.vt.edu/VT_Assets/Fact_Sheets/images/Castanea%20dentata/twig1.jpg">
            <a:extLst>
              <a:ext uri="{FF2B5EF4-FFF2-40B4-BE49-F238E27FC236}">
                <a16:creationId xmlns:a16="http://schemas.microsoft.com/office/drawing/2014/main" id="{BC5C0021-9722-42B0-9D06-6085858BB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1036417"/>
            <a:ext cx="1667452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dendroapp.frec.vt.edu/VT_Assets/Fact_Sheets/images/Castanea%20dentata/fruit1.jpg">
            <a:extLst>
              <a:ext uri="{FF2B5EF4-FFF2-40B4-BE49-F238E27FC236}">
                <a16:creationId xmlns:a16="http://schemas.microsoft.com/office/drawing/2014/main" id="{D89AE404-C9D3-4547-B7EB-62E9C774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944" y="4171393"/>
            <a:ext cx="1664384" cy="257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1265D-8CB0-40E5-B1E7-2F00EBB7D39A}"/>
              </a:ext>
            </a:extLst>
          </p:cNvPr>
          <p:cNvSpPr/>
          <p:nvPr/>
        </p:nvSpPr>
        <p:spPr>
          <a:xfrm>
            <a:off x="7581900" y="63212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113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506BC-97A3-4715-9072-5511D44B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Celastrus</a:t>
            </a:r>
            <a:r>
              <a:rPr lang="en-US" dirty="0"/>
              <a:t> </a:t>
            </a:r>
            <a:r>
              <a:rPr lang="en-US" dirty="0" err="1"/>
              <a:t>orbiculatus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E4F7E-8D6F-41CD-950A-95567A5FD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922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Oriental bittersweet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Invasive</a:t>
            </a:r>
          </a:p>
          <a:p>
            <a:r>
              <a:rPr lang="en-US" b="1" dirty="0"/>
              <a:t>Woody vine</a:t>
            </a:r>
            <a:r>
              <a:rPr lang="en-US" dirty="0"/>
              <a:t>, some furrows, perennial</a:t>
            </a:r>
          </a:p>
          <a:p>
            <a:r>
              <a:rPr lang="en-US" dirty="0"/>
              <a:t>3-7 yellow flower clusters</a:t>
            </a:r>
          </a:p>
          <a:p>
            <a:r>
              <a:rPr lang="en-US" dirty="0"/>
              <a:t>Red fruit (like tiny berries)</a:t>
            </a:r>
          </a:p>
          <a:p>
            <a:r>
              <a:rPr lang="en-US" dirty="0"/>
              <a:t>Leaves alternate, shallow teeth, &lt;2x long as wide</a:t>
            </a:r>
          </a:p>
          <a:p>
            <a:pPr lvl="1"/>
            <a:r>
              <a:rPr lang="en-US" b="1" dirty="0"/>
              <a:t>Pointed tip but rounded when mature</a:t>
            </a:r>
          </a:p>
          <a:p>
            <a:pPr lvl="1"/>
            <a:r>
              <a:rPr lang="en-US" b="1" dirty="0"/>
              <a:t>Leaves fold at midvein</a:t>
            </a:r>
          </a:p>
        </p:txBody>
      </p:sp>
      <p:pic>
        <p:nvPicPr>
          <p:cNvPr id="4098" name="Picture 2" descr="https://bugwoodcloud.org/images/768x512/0016241.jpg">
            <a:extLst>
              <a:ext uri="{FF2B5EF4-FFF2-40B4-BE49-F238E27FC236}">
                <a16:creationId xmlns:a16="http://schemas.microsoft.com/office/drawing/2014/main" id="{7C83A91B-B2B0-4835-9AEF-50820341B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5" r="1751" b="-2"/>
          <a:stretch/>
        </p:blipFill>
        <p:spPr bwMode="auto">
          <a:xfrm>
            <a:off x="7869569" y="280336"/>
            <a:ext cx="4163199" cy="314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bugwoodcloud.org/images/768x512/5269040.jpg">
            <a:extLst>
              <a:ext uri="{FF2B5EF4-FFF2-40B4-BE49-F238E27FC236}">
                <a16:creationId xmlns:a16="http://schemas.microsoft.com/office/drawing/2014/main" id="{819F0639-D862-4F4A-84D4-FE33D699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91" y="280336"/>
            <a:ext cx="3190630" cy="42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bugwoodcloud.org/images/768x512/2105095.jpg">
            <a:extLst>
              <a:ext uri="{FF2B5EF4-FFF2-40B4-BE49-F238E27FC236}">
                <a16:creationId xmlns:a16="http://schemas.microsoft.com/office/drawing/2014/main" id="{36E45984-FCE6-4A57-8A9A-2A932409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32" y="3711377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D20E57-4502-4176-AE98-0FF68BE2667F}"/>
              </a:ext>
            </a:extLst>
          </p:cNvPr>
          <p:cNvSpPr/>
          <p:nvPr/>
        </p:nvSpPr>
        <p:spPr>
          <a:xfrm>
            <a:off x="8114206" y="653080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https://www.invasiveplantatlas.org/subject.html?sub=3012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13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8E7B0-648A-4F6F-A40C-8999768B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Celtis</a:t>
            </a:r>
            <a:r>
              <a:rPr lang="en-US" dirty="0"/>
              <a:t> </a:t>
            </a:r>
            <a:r>
              <a:rPr lang="en-US" dirty="0" err="1"/>
              <a:t>occidentalis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149B-4A3D-42EB-B0D6-AE3B0348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Hackberry</a:t>
            </a:r>
          </a:p>
          <a:p>
            <a:endParaRPr lang="en-US" dirty="0"/>
          </a:p>
          <a:p>
            <a:r>
              <a:rPr lang="en-US" dirty="0"/>
              <a:t>Bark has “warts”, developing into rough, corky, irregular ridges</a:t>
            </a:r>
          </a:p>
          <a:p>
            <a:r>
              <a:rPr lang="en-US" b="1" dirty="0"/>
              <a:t>Twigs light red-brown with light lenticels</a:t>
            </a:r>
            <a:r>
              <a:rPr lang="en-US" dirty="0"/>
              <a:t> (not as big as Lindera benzoin)</a:t>
            </a:r>
          </a:p>
          <a:p>
            <a:pPr lvl="1"/>
            <a:r>
              <a:rPr lang="en-US" dirty="0"/>
              <a:t>No terminal bud, lateral buds are small, triangular, tan, </a:t>
            </a:r>
            <a:r>
              <a:rPr lang="en-US" b="1" dirty="0"/>
              <a:t>hug stem</a:t>
            </a:r>
          </a:p>
          <a:p>
            <a:r>
              <a:rPr lang="en-US" b="1" dirty="0"/>
              <a:t>Fruit is small, dark purple (ripe) berry</a:t>
            </a:r>
            <a:r>
              <a:rPr lang="en-US" dirty="0"/>
              <a:t>, edible!</a:t>
            </a:r>
          </a:p>
          <a:p>
            <a:r>
              <a:rPr lang="en-US" dirty="0"/>
              <a:t>Leaves alternate, simple, serrated</a:t>
            </a:r>
          </a:p>
          <a:p>
            <a:pPr lvl="1"/>
            <a:r>
              <a:rPr lang="en-US" b="1" dirty="0"/>
              <a:t>Unequal base, sometimes fuzzy leaf</a:t>
            </a:r>
          </a:p>
          <a:p>
            <a:pPr lvl="1"/>
            <a:r>
              <a:rPr lang="en-US" b="1" dirty="0"/>
              <a:t>3 distinct veins originate from base</a:t>
            </a:r>
          </a:p>
        </p:txBody>
      </p:sp>
      <p:pic>
        <p:nvPicPr>
          <p:cNvPr id="3074" name="Picture 2" descr="https://www.dendroapp.frec.vt.edu/VT_Assets/Fact_Sheets/images/Celtis%20occidentalis/leaf1.jpg">
            <a:extLst>
              <a:ext uri="{FF2B5EF4-FFF2-40B4-BE49-F238E27FC236}">
                <a16:creationId xmlns:a16="http://schemas.microsoft.com/office/drawing/2014/main" id="{EDDC274B-BE09-45D4-8633-7A5E5969E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1976" y="957263"/>
            <a:ext cx="2948485" cy="368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ttps://www.dendroapp.frec.vt.edu/VT_Assets/Fact_Sheets/images/Celtis%20occidentalis/fruit1.jpg">
            <a:extLst>
              <a:ext uri="{FF2B5EF4-FFF2-40B4-BE49-F238E27FC236}">
                <a16:creationId xmlns:a16="http://schemas.microsoft.com/office/drawing/2014/main" id="{1B4BEFB5-08E4-43A3-832A-E01262800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95" y="3701075"/>
            <a:ext cx="1575289" cy="219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dendroapp.frec.vt.edu/VT_Assets/Fact_Sheets/images/Celtis%20occidentalis/twig1.jpg">
            <a:extLst>
              <a:ext uri="{FF2B5EF4-FFF2-40B4-BE49-F238E27FC236}">
                <a16:creationId xmlns:a16="http://schemas.microsoft.com/office/drawing/2014/main" id="{BB3A47E2-76E0-454F-A3E5-94A2339E7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29" y="247650"/>
            <a:ext cx="189547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89D374-192F-4363-A015-92593C7B7A5E}"/>
              </a:ext>
            </a:extLst>
          </p:cNvPr>
          <p:cNvSpPr/>
          <p:nvPr/>
        </p:nvSpPr>
        <p:spPr>
          <a:xfrm>
            <a:off x="7528218" y="640236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http://dendro.cnre.vt.edu/dendrology/syllabus/factsheet.cfm?ID=26</a:t>
            </a:r>
            <a:endParaRPr lang="en-US" sz="1000" dirty="0"/>
          </a:p>
        </p:txBody>
      </p:sp>
      <p:pic>
        <p:nvPicPr>
          <p:cNvPr id="5" name="Picture 2" descr="Image result for celtis occidentalis flow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580" y="4464157"/>
            <a:ext cx="2467891" cy="185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74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D608B8CD-3695-4F93-9884-62CBEC1519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3BDBC-7F53-400F-9269-94CBE707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Cercis</a:t>
            </a:r>
            <a:r>
              <a:rPr lang="en-US" dirty="0"/>
              <a:t> canadensis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E3B0302-1E49-4400-92A8-8AE5CC583C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BDDB-C8FA-4C05-A99C-D518B9C54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Eastern redbud</a:t>
            </a:r>
          </a:p>
          <a:p>
            <a:endParaRPr lang="en-US" sz="2000" dirty="0"/>
          </a:p>
          <a:p>
            <a:r>
              <a:rPr lang="en-US" sz="2000" b="1" dirty="0"/>
              <a:t>Brilliant purple/pink flowers in spring, pea-like</a:t>
            </a:r>
          </a:p>
          <a:p>
            <a:r>
              <a:rPr lang="en-US" sz="2000" dirty="0"/>
              <a:t>Fruits are flattened dried legumes (looks like flat vanilla)</a:t>
            </a:r>
          </a:p>
          <a:p>
            <a:r>
              <a:rPr lang="en-US" sz="2000" dirty="0"/>
              <a:t>Twigs conspicuously red-</a:t>
            </a:r>
            <a:r>
              <a:rPr lang="en-US" sz="2000" dirty="0" err="1"/>
              <a:t>ish</a:t>
            </a:r>
            <a:r>
              <a:rPr lang="en-US" sz="2000" dirty="0"/>
              <a:t> and small white lenticels</a:t>
            </a:r>
          </a:p>
          <a:p>
            <a:r>
              <a:rPr lang="en-US" sz="2000" b="1" dirty="0"/>
              <a:t>Heart-shaped leaves</a:t>
            </a:r>
          </a:p>
          <a:p>
            <a:pPr lvl="1"/>
            <a:r>
              <a:rPr lang="en-US" sz="2000" b="1" dirty="0"/>
              <a:t>Entire, tapered, alternate, hanging</a:t>
            </a:r>
          </a:p>
        </p:txBody>
      </p:sp>
      <p:pic>
        <p:nvPicPr>
          <p:cNvPr id="2054" name="Picture 6" descr="https://www.dendroapp.frec.vt.edu/VT_Assets/Fact_Sheets/images/Cercis%20canadensis/fruit1.jpg">
            <a:extLst>
              <a:ext uri="{FF2B5EF4-FFF2-40B4-BE49-F238E27FC236}">
                <a16:creationId xmlns:a16="http://schemas.microsoft.com/office/drawing/2014/main" id="{23A95950-EBBC-4FC7-BC84-3A2CF887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7852" y="640081"/>
            <a:ext cx="1693058" cy="254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dendroapp.frec.vt.edu/VT_Assets/Fact_Sheets/images/Cercis%20canadensis/flower1.jpg">
            <a:extLst>
              <a:ext uri="{FF2B5EF4-FFF2-40B4-BE49-F238E27FC236}">
                <a16:creationId xmlns:a16="http://schemas.microsoft.com/office/drawing/2014/main" id="{EBE7732B-ADFD-430B-9B5C-D90BF653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5534" y="3346899"/>
            <a:ext cx="2157694" cy="254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dendroapp.frec.vt.edu/VT_Assets/Fact_Sheets/images/Cercis%20canadensis/leaf1.jpg">
            <a:extLst>
              <a:ext uri="{FF2B5EF4-FFF2-40B4-BE49-F238E27FC236}">
                <a16:creationId xmlns:a16="http://schemas.microsoft.com/office/drawing/2014/main" id="{6E4C9CF9-78FB-4E73-9825-1BAC1842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8194" y="713891"/>
            <a:ext cx="3394926" cy="5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 11">
            <a:extLst>
              <a:ext uri="{FF2B5EF4-FFF2-40B4-BE49-F238E27FC236}">
                <a16:creationId xmlns:a16="http://schemas.microsoft.com/office/drawing/2014/main" id="{D18FC947-375A-40AA-B89B-50CFB3A5D0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3B260-C74E-4FE7-8D9D-67854AE0C151}"/>
              </a:ext>
            </a:extLst>
          </p:cNvPr>
          <p:cNvSpPr/>
          <p:nvPr/>
        </p:nvSpPr>
        <p:spPr>
          <a:xfrm>
            <a:off x="7581900" y="631436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http://dendro.cnre.vt.edu/dendrology/syllabus/factsheet.cfm?ID=43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282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B48CF-D6C6-464C-96CA-D44FB33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Acer negundo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D76-7DDA-45BD-AF5D-F46601E4F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Boxelder</a:t>
            </a:r>
          </a:p>
          <a:p>
            <a:endParaRPr lang="en-US" dirty="0"/>
          </a:p>
          <a:p>
            <a:r>
              <a:rPr lang="en-US" dirty="0"/>
              <a:t>Fruit is light-tan samaras, drooping clusters</a:t>
            </a:r>
          </a:p>
          <a:p>
            <a:r>
              <a:rPr lang="en-US" b="1" dirty="0"/>
              <a:t>New growth stems are green! And warty</a:t>
            </a:r>
          </a:p>
          <a:p>
            <a:r>
              <a:rPr lang="en-US" b="1" dirty="0"/>
              <a:t>Leaves variably shaped</a:t>
            </a:r>
            <a:r>
              <a:rPr lang="en-US" dirty="0"/>
              <a:t>, opposite, pinnately compound</a:t>
            </a:r>
          </a:p>
          <a:p>
            <a:pPr lvl="1"/>
            <a:r>
              <a:rPr lang="en-US" dirty="0"/>
              <a:t>Variable leaf shape</a:t>
            </a:r>
          </a:p>
          <a:p>
            <a:pPr lvl="1"/>
            <a:r>
              <a:rPr lang="en-US" dirty="0"/>
              <a:t>3-5 leaflets, when in 3s, </a:t>
            </a:r>
            <a:r>
              <a:rPr lang="en-US" b="1" dirty="0"/>
              <a:t>can look like tree version of </a:t>
            </a:r>
            <a:r>
              <a:rPr lang="en-US" b="1" dirty="0" err="1"/>
              <a:t>Toxicodendron</a:t>
            </a:r>
            <a:r>
              <a:rPr lang="en-US" b="1" dirty="0"/>
              <a:t> radicans (poison ivy)</a:t>
            </a:r>
          </a:p>
        </p:txBody>
      </p:sp>
      <p:pic>
        <p:nvPicPr>
          <p:cNvPr id="4098" name="Picture 2" descr="https://www.dendroapp.frec.vt.edu/VT_Assets/Fact_Sheets/images/Acer%20negundo/leaf1.jpg">
            <a:extLst>
              <a:ext uri="{FF2B5EF4-FFF2-40B4-BE49-F238E27FC236}">
                <a16:creationId xmlns:a16="http://schemas.microsoft.com/office/drawing/2014/main" id="{79A97CFA-F15E-4937-941A-805EE04E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4308" y="645106"/>
            <a:ext cx="356846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www.dendroapp.frec.vt.edu/VT_Assets/Fact_Sheets/images/Acer%20negundo/fruit1.jpg">
            <a:extLst>
              <a:ext uri="{FF2B5EF4-FFF2-40B4-BE49-F238E27FC236}">
                <a16:creationId xmlns:a16="http://schemas.microsoft.com/office/drawing/2014/main" id="{E23C413A-D072-4A69-B7FC-B77486F83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82" y="506186"/>
            <a:ext cx="1569288" cy="236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ww.dendroapp.frec.vt.edu/VT_Assets/Fact_Sheets/images/Acer%20negundo/twig1.jpg">
            <a:extLst>
              <a:ext uri="{FF2B5EF4-FFF2-40B4-BE49-F238E27FC236}">
                <a16:creationId xmlns:a16="http://schemas.microsoft.com/office/drawing/2014/main" id="{BF3669DA-0977-4C59-ACEE-73349324E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783" y="3334490"/>
            <a:ext cx="1533885" cy="23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23BE0E-5745-4E06-B3AA-042AAE6ACB58}"/>
              </a:ext>
            </a:extLst>
          </p:cNvPr>
          <p:cNvSpPr/>
          <p:nvPr/>
        </p:nvSpPr>
        <p:spPr>
          <a:xfrm>
            <a:off x="7683500" y="629252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2084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9BD230D-0708-4782-93C2-6421485ED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7A8D2-3922-4045-8E20-95DF33D8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dirty="0" err="1"/>
              <a:t>Chionanthus</a:t>
            </a:r>
            <a:r>
              <a:rPr lang="en-US" dirty="0"/>
              <a:t> </a:t>
            </a:r>
            <a:r>
              <a:rPr lang="en-US" dirty="0" err="1"/>
              <a:t>virginicus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30D25A-547E-4D17-B65E-FA2B888931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72B62-107C-4A38-8AC2-0C9A84BDF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816100"/>
            <a:ext cx="5196405" cy="47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Fringetree</a:t>
            </a:r>
            <a:endParaRPr lang="en-US" dirty="0"/>
          </a:p>
          <a:p>
            <a:endParaRPr lang="en-US" dirty="0"/>
          </a:p>
          <a:p>
            <a:r>
              <a:rPr lang="en-US" dirty="0"/>
              <a:t>Flowers spindly and white, showy, fragrant</a:t>
            </a:r>
          </a:p>
          <a:p>
            <a:r>
              <a:rPr lang="en-US" dirty="0"/>
              <a:t>Fruit dark blue to black berries</a:t>
            </a:r>
          </a:p>
          <a:p>
            <a:r>
              <a:rPr lang="en-US" dirty="0"/>
              <a:t>Twig has scattered warty lenticels</a:t>
            </a:r>
          </a:p>
          <a:p>
            <a:r>
              <a:rPr lang="en-US" dirty="0"/>
              <a:t>Leaves grow upwards from apical meristem</a:t>
            </a:r>
          </a:p>
          <a:p>
            <a:pPr lvl="1"/>
            <a:r>
              <a:rPr lang="en-US" dirty="0"/>
              <a:t>Bigger leaves may droop a bit</a:t>
            </a:r>
          </a:p>
          <a:p>
            <a:pPr lvl="1"/>
            <a:r>
              <a:rPr lang="en-US" dirty="0"/>
              <a:t>Opposite, entire, pale below, prominent midvein</a:t>
            </a:r>
          </a:p>
          <a:p>
            <a:pPr lvl="1"/>
            <a:r>
              <a:rPr lang="en-US" dirty="0"/>
              <a:t>Conspicuous white hairs underneath, shortish petioles</a:t>
            </a:r>
          </a:p>
          <a:p>
            <a:pPr lvl="1"/>
            <a:r>
              <a:rPr lang="en-US" dirty="0"/>
              <a:t>Leaves feel leathery</a:t>
            </a:r>
          </a:p>
        </p:txBody>
      </p:sp>
      <p:pic>
        <p:nvPicPr>
          <p:cNvPr id="4098" name="Picture 2" descr="https://www.dendroapp.frec.vt.edu/VT_Assets/Fact_Sheets/images/Chionanthus%20virginicus/leaf1.jpg">
            <a:extLst>
              <a:ext uri="{FF2B5EF4-FFF2-40B4-BE49-F238E27FC236}">
                <a16:creationId xmlns:a16="http://schemas.microsoft.com/office/drawing/2014/main" id="{723F112C-C9D8-44AA-8DF7-147BCDBA4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826" y="253973"/>
            <a:ext cx="2499903" cy="37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F39C56FC-EE04-4CE0-8DE2-736A201E9A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www.dendroapp.frec.vt.edu/VT_Assets/Fact_Sheets/images/Chionanthus%20virginicus/flower1.jpg">
            <a:extLst>
              <a:ext uri="{FF2B5EF4-FFF2-40B4-BE49-F238E27FC236}">
                <a16:creationId xmlns:a16="http://schemas.microsoft.com/office/drawing/2014/main" id="{86D73691-7DC7-48EB-8CB3-A0B1FC0A0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23" y="2671678"/>
            <a:ext cx="1784011" cy="26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ww.dendroapp.frec.vt.edu/VT_Assets/Fact_Sheets/images/Chionanthus%20virginicus/fruit1.jpg">
            <a:extLst>
              <a:ext uri="{FF2B5EF4-FFF2-40B4-BE49-F238E27FC236}">
                <a16:creationId xmlns:a16="http://schemas.microsoft.com/office/drawing/2014/main" id="{7EACC75F-C0F1-4B3A-877D-A8B1B4455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08" y="3822326"/>
            <a:ext cx="1636225" cy="20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www.dendroapp.frec.vt.edu/VT_Assets/Fact_Sheets/images/Chionanthus%20virginicus/twig1.jpg">
            <a:extLst>
              <a:ext uri="{FF2B5EF4-FFF2-40B4-BE49-F238E27FC236}">
                <a16:creationId xmlns:a16="http://schemas.microsoft.com/office/drawing/2014/main" id="{E4776BB3-71CB-4DF0-8E03-685FB3E2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08" y="321083"/>
            <a:ext cx="170155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1A3F62-6DEC-40B5-BFC5-AF07B68A7196}"/>
              </a:ext>
            </a:extLst>
          </p:cNvPr>
          <p:cNvSpPr/>
          <p:nvPr/>
        </p:nvSpPr>
        <p:spPr>
          <a:xfrm>
            <a:off x="7515708" y="63212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http://dendro.cnre.vt.edu/dendrology/syllabus/factsheet.cfm?ID=27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0890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1F062-610A-4861-A011-B9A5938F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Cornus</a:t>
            </a:r>
            <a:r>
              <a:rPr lang="en-US" dirty="0"/>
              <a:t> alternifolia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563B9-D8FC-4318-AAFC-B386A2B8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Alternate-leaf dogwood</a:t>
            </a:r>
          </a:p>
          <a:p>
            <a:endParaRPr lang="en-US" dirty="0"/>
          </a:p>
          <a:p>
            <a:r>
              <a:rPr lang="en-US" dirty="0"/>
              <a:t>Looks exactly like C. </a:t>
            </a:r>
            <a:r>
              <a:rPr lang="en-US" dirty="0" err="1"/>
              <a:t>florida</a:t>
            </a:r>
            <a:r>
              <a:rPr lang="en-US" dirty="0"/>
              <a:t> EXCEPT </a:t>
            </a:r>
            <a:r>
              <a:rPr lang="en-US" b="1" dirty="0"/>
              <a:t>multiple leaves come out of single point, which are arranged alternately along stems</a:t>
            </a:r>
          </a:p>
          <a:p>
            <a:r>
              <a:rPr lang="en-US" dirty="0"/>
              <a:t>Berries are black-blue</a:t>
            </a:r>
          </a:p>
          <a:p>
            <a:r>
              <a:rPr lang="en-US" dirty="0"/>
              <a:t>Twigs are red to dark-purple</a:t>
            </a:r>
          </a:p>
          <a:p>
            <a:r>
              <a:rPr lang="en-US" dirty="0"/>
              <a:t>Young bark is smooth, dark-green, streaky</a:t>
            </a:r>
          </a:p>
        </p:txBody>
      </p:sp>
      <p:pic>
        <p:nvPicPr>
          <p:cNvPr id="37890" name="Picture 2" descr="https://www.dendroapp.frec.vt.edu/VT_Assets/Fact_Sheets/images/Cornus%20alternifolia/leaf1.jpg">
            <a:extLst>
              <a:ext uri="{FF2B5EF4-FFF2-40B4-BE49-F238E27FC236}">
                <a16:creationId xmlns:a16="http://schemas.microsoft.com/office/drawing/2014/main" id="{233300C0-EAB7-4D68-8765-0BC0C97C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6763" y="319087"/>
            <a:ext cx="2109263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4" name="Picture 6" descr="https://www.dendroapp.frec.vt.edu/VT_Assets/Fact_Sheets/images/Cornus%20alternifolia/fruit1.jpg">
            <a:extLst>
              <a:ext uri="{FF2B5EF4-FFF2-40B4-BE49-F238E27FC236}">
                <a16:creationId xmlns:a16="http://schemas.microsoft.com/office/drawing/2014/main" id="{22F62604-7AD3-451F-9ECB-28DEA93B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53" y="435467"/>
            <a:ext cx="1814870" cy="23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www.dendroapp.frec.vt.edu/VT_Assets/Fact_Sheets/images/Cornus%20alternifolia/twig1.jpg">
            <a:extLst>
              <a:ext uri="{FF2B5EF4-FFF2-40B4-BE49-F238E27FC236}">
                <a16:creationId xmlns:a16="http://schemas.microsoft.com/office/drawing/2014/main" id="{74E11C32-1A90-4A40-9314-EBF10AA0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50" y="2990857"/>
            <a:ext cx="16764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https://www.dendroapp.frec.vt.edu/VT_Assets/Fact_Sheets/images/Cornus%20alternifolia/bark1.jpg">
            <a:extLst>
              <a:ext uri="{FF2B5EF4-FFF2-40B4-BE49-F238E27FC236}">
                <a16:creationId xmlns:a16="http://schemas.microsoft.com/office/drawing/2014/main" id="{A6AB88B2-5069-4A62-90BC-163EC9D6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81" y="514350"/>
            <a:ext cx="2190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18BD1A-CEA0-4E58-B28B-F82DC22497A8}"/>
              </a:ext>
            </a:extLst>
          </p:cNvPr>
          <p:cNvSpPr/>
          <p:nvPr/>
        </p:nvSpPr>
        <p:spPr>
          <a:xfrm>
            <a:off x="7683500" y="641580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http://dendro.cnre.vt.edu/dendrology/syllabus/factsheet.cfm?ID=146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49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C27C8-ECC6-471B-AA2B-3BD23BE3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Cornus</a:t>
            </a:r>
            <a:r>
              <a:rPr lang="en-US" dirty="0"/>
              <a:t> </a:t>
            </a:r>
            <a:r>
              <a:rPr lang="en-US" dirty="0" err="1"/>
              <a:t>florida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845F-3888-405F-AB2B-C8B7B5FE1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Flowering dogwood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Flowers have four notched bracts, either white or pink</a:t>
            </a:r>
          </a:p>
          <a:p>
            <a:pPr>
              <a:lnSpc>
                <a:spcPct val="90000"/>
              </a:lnSpc>
            </a:pPr>
            <a:r>
              <a:rPr lang="en-US" dirty="0"/>
              <a:t>Red, clustered berries</a:t>
            </a:r>
          </a:p>
          <a:p>
            <a:pPr>
              <a:lnSpc>
                <a:spcPct val="90000"/>
              </a:lnSpc>
            </a:pPr>
            <a:r>
              <a:rPr lang="en-US" dirty="0"/>
              <a:t>Bark tends to be broken in square pattern</a:t>
            </a:r>
          </a:p>
          <a:p>
            <a:pPr>
              <a:lnSpc>
                <a:spcPct val="90000"/>
              </a:lnSpc>
            </a:pPr>
            <a:r>
              <a:rPr lang="en-US" b="1" dirty="0"/>
              <a:t>Leaves come out of same point 2 at a time, opposite to each other, and opposite on stem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Feel leathery-</a:t>
            </a:r>
            <a:r>
              <a:rPr lang="en-US" dirty="0" err="1"/>
              <a:t>ish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Veins curve to follow leaf shape</a:t>
            </a:r>
          </a:p>
        </p:txBody>
      </p:sp>
      <p:pic>
        <p:nvPicPr>
          <p:cNvPr id="36866" name="Picture 2" descr="https://www.dendroapp.frec.vt.edu/VT_Assets/Fact_Sheets/images/Cornus%20florida/leaf1.jpg">
            <a:extLst>
              <a:ext uri="{FF2B5EF4-FFF2-40B4-BE49-F238E27FC236}">
                <a16:creationId xmlns:a16="http://schemas.microsoft.com/office/drawing/2014/main" id="{9831AC5D-2DC6-48F8-9A37-063CDA3F4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9410" y="193221"/>
            <a:ext cx="350287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8" name="Picture 4" descr="https://www.dendroapp.frec.vt.edu/VT_Assets/Fact_Sheets/images/Cornus%20florida/flower1.jpg">
            <a:extLst>
              <a:ext uri="{FF2B5EF4-FFF2-40B4-BE49-F238E27FC236}">
                <a16:creationId xmlns:a16="http://schemas.microsoft.com/office/drawing/2014/main" id="{2AC367F4-01AA-4B4D-B4A1-619227EA8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193221"/>
            <a:ext cx="2400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s://www.dendroapp.frec.vt.edu/VT_Assets/Fact_Sheets/images/Cornus%20florida/bark1.jpg">
            <a:extLst>
              <a:ext uri="{FF2B5EF4-FFF2-40B4-BE49-F238E27FC236}">
                <a16:creationId xmlns:a16="http://schemas.microsoft.com/office/drawing/2014/main" id="{6D425D61-5FFE-4D30-8DD4-54D6071C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625" y="3102382"/>
            <a:ext cx="24003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339320-C823-4D03-897D-9637F4C84FAA}"/>
              </a:ext>
            </a:extLst>
          </p:cNvPr>
          <p:cNvSpPr/>
          <p:nvPr/>
        </p:nvSpPr>
        <p:spPr>
          <a:xfrm>
            <a:off x="7340600" y="648629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http://dendro.cnre.vt.edu/dendrology/syllabus/factsheet.cfm?ID=44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7103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1BB018B-C5E3-4B57-B36A-EF5EF069AF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3B7C0-8884-4390-9D3C-27E78AB0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Corylus </a:t>
            </a:r>
            <a:r>
              <a:rPr lang="en-US" dirty="0" err="1"/>
              <a:t>americana</a:t>
            </a:r>
            <a:r>
              <a:rPr lang="en-US" dirty="0"/>
              <a:t>	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DF08DC-D1E5-4296-A355-8148FA4A1F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F0ED-FA22-4870-927D-823884D3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American hazelnut</a:t>
            </a:r>
          </a:p>
          <a:p>
            <a:endParaRPr lang="en-US" dirty="0"/>
          </a:p>
          <a:p>
            <a:r>
              <a:rPr lang="en-US" dirty="0"/>
              <a:t>Shrub</a:t>
            </a:r>
          </a:p>
          <a:p>
            <a:r>
              <a:rPr lang="en-US" b="1" dirty="0"/>
              <a:t>Leaves fuzzy, alternate</a:t>
            </a:r>
          </a:p>
          <a:p>
            <a:pPr lvl="1"/>
            <a:r>
              <a:rPr lang="en-US" dirty="0"/>
              <a:t>2+ leaves every node</a:t>
            </a:r>
          </a:p>
          <a:p>
            <a:pPr lvl="1"/>
            <a:r>
              <a:rPr lang="en-US" dirty="0"/>
              <a:t>Finely serrated, double-toothed</a:t>
            </a:r>
          </a:p>
          <a:p>
            <a:pPr lvl="1"/>
            <a:r>
              <a:rPr lang="en-US" dirty="0"/>
              <a:t>Prominent veins abaxial</a:t>
            </a:r>
          </a:p>
          <a:p>
            <a:r>
              <a:rPr lang="en-US" b="1" dirty="0"/>
              <a:t>Small lenticels on bark</a:t>
            </a:r>
          </a:p>
          <a:p>
            <a:r>
              <a:rPr lang="en-US" dirty="0"/>
              <a:t>Fruit is edible (brown nuts) encased in leaf-like husk</a:t>
            </a:r>
          </a:p>
        </p:txBody>
      </p:sp>
      <p:pic>
        <p:nvPicPr>
          <p:cNvPr id="35848" name="Picture 8" descr="https://www.dendroapp.frec.vt.edu/VT_Assets/Fact_Sheets/images/Corylus%20americana/fruit1.jpg">
            <a:extLst>
              <a:ext uri="{FF2B5EF4-FFF2-40B4-BE49-F238E27FC236}">
                <a16:creationId xmlns:a16="http://schemas.microsoft.com/office/drawing/2014/main" id="{6D4C11AE-5DA0-4583-A235-EBDEE2FD7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4652" y="4237204"/>
            <a:ext cx="1585575" cy="23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https://www.dendroapp.frec.vt.edu/VT_Assets/Fact_Sheets/images/Corylus%20americana/form1.jpg">
            <a:extLst>
              <a:ext uri="{FF2B5EF4-FFF2-40B4-BE49-F238E27FC236}">
                <a16:creationId xmlns:a16="http://schemas.microsoft.com/office/drawing/2014/main" id="{2C8A294A-9E08-4B8D-92BA-C095110E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3534" y="4237204"/>
            <a:ext cx="1907459" cy="23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https://www.dendroapp.frec.vt.edu/VT_Assets/Fact_Sheets/images/Corylus%20americana/bark1.jpg">
            <a:extLst>
              <a:ext uri="{FF2B5EF4-FFF2-40B4-BE49-F238E27FC236}">
                <a16:creationId xmlns:a16="http://schemas.microsoft.com/office/drawing/2014/main" id="{17164FBB-1910-4B8F-915A-6D783996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0994" y="424543"/>
            <a:ext cx="2844025" cy="470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Freeform 12">
            <a:extLst>
              <a:ext uri="{FF2B5EF4-FFF2-40B4-BE49-F238E27FC236}">
                <a16:creationId xmlns:a16="http://schemas.microsoft.com/office/drawing/2014/main" id="{D9EDADB4-BC6C-4551-872E-2BA3E07153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9AF478-8FE2-41BD-9BD4-8B3790D3BCB0}"/>
              </a:ext>
            </a:extLst>
          </p:cNvPr>
          <p:cNvSpPr/>
          <p:nvPr/>
        </p:nvSpPr>
        <p:spPr>
          <a:xfrm>
            <a:off x="7385006" y="609829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http://dendro.cnre.vt.edu/dendrology/syllabus/factsheet.cfm?ID=208</a:t>
            </a:r>
            <a:endParaRPr lang="en-US" sz="1000" dirty="0"/>
          </a:p>
        </p:txBody>
      </p:sp>
      <p:pic>
        <p:nvPicPr>
          <p:cNvPr id="2050" name="Picture 2" descr="Image result for corylus americana flow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513" y="1426058"/>
            <a:ext cx="2619705" cy="244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https://www.dendroapp.frec.vt.edu/VT_Assets/Fact_Sheets/images/Corylus%20americana/leaf1.jpg">
            <a:extLst>
              <a:ext uri="{FF2B5EF4-FFF2-40B4-BE49-F238E27FC236}">
                <a16:creationId xmlns:a16="http://schemas.microsoft.com/office/drawing/2014/main" id="{D976A088-9434-48B6-818E-A15753F4D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0919" y="242656"/>
            <a:ext cx="2368560" cy="39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15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94D9B-C546-45E8-BBDB-3FCDD20E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Crataegus</a:t>
            </a:r>
            <a:r>
              <a:rPr lang="en-US" dirty="0"/>
              <a:t>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6010F-5FF1-4951-9C7D-5DDE817C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Hawthorn</a:t>
            </a:r>
          </a:p>
          <a:p>
            <a:endParaRPr lang="en-US" dirty="0"/>
          </a:p>
          <a:p>
            <a:r>
              <a:rPr lang="en-US" dirty="0"/>
              <a:t>Usually dense shrubs, can be small tree</a:t>
            </a:r>
          </a:p>
          <a:p>
            <a:r>
              <a:rPr lang="en-US" b="1" dirty="0"/>
              <a:t>All </a:t>
            </a:r>
            <a:r>
              <a:rPr lang="en-US" b="1" dirty="0" err="1"/>
              <a:t>Crataegus</a:t>
            </a:r>
            <a:r>
              <a:rPr lang="en-US" b="1" dirty="0"/>
              <a:t> have thorns on twigs/near leaves</a:t>
            </a:r>
          </a:p>
          <a:p>
            <a:r>
              <a:rPr lang="en-US" dirty="0"/>
              <a:t>Leaf shapes highly variable</a:t>
            </a:r>
          </a:p>
          <a:p>
            <a:pPr lvl="1"/>
            <a:r>
              <a:rPr lang="en-US" dirty="0"/>
              <a:t>Alternate, lobed or unlobed</a:t>
            </a:r>
          </a:p>
          <a:p>
            <a:pPr lvl="1"/>
            <a:r>
              <a:rPr lang="en-US" dirty="0"/>
              <a:t>Dark green above, paler below</a:t>
            </a:r>
          </a:p>
          <a:p>
            <a:endParaRPr lang="en-US" dirty="0"/>
          </a:p>
          <a:p>
            <a:r>
              <a:rPr lang="en-US" dirty="0"/>
              <a:t>In plot, we had 1 C. </a:t>
            </a:r>
            <a:r>
              <a:rPr lang="en-US" dirty="0" err="1"/>
              <a:t>pruinosa</a:t>
            </a:r>
            <a:r>
              <a:rPr lang="en-US" dirty="0"/>
              <a:t> tagged, but it is since dead. There are a few C. spp. alive, and randomly scattered.</a:t>
            </a:r>
          </a:p>
        </p:txBody>
      </p:sp>
      <p:pic>
        <p:nvPicPr>
          <p:cNvPr id="34818" name="Picture 2" descr="https://www.dendroapp.frec.vt.edu/VT_Assets/Fact_Sheets/images/Crataegus%20spp/leaf1.jpg">
            <a:extLst>
              <a:ext uri="{FF2B5EF4-FFF2-40B4-BE49-F238E27FC236}">
                <a16:creationId xmlns:a16="http://schemas.microsoft.com/office/drawing/2014/main" id="{685901AA-DCA6-48FD-A5B7-338836E0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9543" y="645106"/>
            <a:ext cx="3397916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20" name="Picture 4" descr="https://www.dendroapp.frec.vt.edu/VT_Assets/Fact_Sheets/images/Crataegus%20spp/fruit1.jpg">
            <a:extLst>
              <a:ext uri="{FF2B5EF4-FFF2-40B4-BE49-F238E27FC236}">
                <a16:creationId xmlns:a16="http://schemas.microsoft.com/office/drawing/2014/main" id="{E47C7258-D96A-4E09-88F1-A68848704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1905000"/>
            <a:ext cx="24003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F71D86-28CC-4ABB-8C5C-6AC60E02028E}"/>
              </a:ext>
            </a:extLst>
          </p:cNvPr>
          <p:cNvSpPr/>
          <p:nvPr/>
        </p:nvSpPr>
        <p:spPr>
          <a:xfrm>
            <a:off x="6329172" y="619125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http://dendro.cnre.vt.edu/dendrology/syllabus/factsheet.cfm?ID=45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991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904105A8-C8C8-465B-9CA1-5F520E3618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71047-AF18-4E0E-922F-6AB47A02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Diospyros virginiana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3682DB0-799E-4151-B7E4-484328AFCB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E8C9A-B72B-49D2-8434-00FA0F2A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Common persimmon</a:t>
            </a:r>
          </a:p>
          <a:p>
            <a:endParaRPr lang="en-US" dirty="0"/>
          </a:p>
          <a:p>
            <a:r>
              <a:rPr lang="en-US" b="1" dirty="0"/>
              <a:t>Flat checkerboard, scaled bark </a:t>
            </a:r>
            <a:r>
              <a:rPr lang="en-US" dirty="0"/>
              <a:t>(very unique), like charcoal briquettes</a:t>
            </a:r>
          </a:p>
          <a:p>
            <a:r>
              <a:rPr lang="en-US" dirty="0"/>
              <a:t>Leaves alternate, short petiole</a:t>
            </a:r>
          </a:p>
          <a:p>
            <a:pPr lvl="1"/>
            <a:r>
              <a:rPr lang="en-US" dirty="0"/>
              <a:t>Glossy green above, can see all veins easily</a:t>
            </a:r>
          </a:p>
          <a:p>
            <a:pPr lvl="1"/>
            <a:r>
              <a:rPr lang="en-US" dirty="0"/>
              <a:t>Stalks and petioles green</a:t>
            </a:r>
          </a:p>
          <a:p>
            <a:r>
              <a:rPr lang="en-US" dirty="0"/>
              <a:t>Only a couple individuals in the plot</a:t>
            </a:r>
          </a:p>
        </p:txBody>
      </p:sp>
      <p:pic>
        <p:nvPicPr>
          <p:cNvPr id="33796" name="Picture 4" descr="https://www.dendroapp.frec.vt.edu/VT_Assets/Fact_Sheets/images/Diospyros%20virginiana/flower1.jpg">
            <a:extLst>
              <a:ext uri="{FF2B5EF4-FFF2-40B4-BE49-F238E27FC236}">
                <a16:creationId xmlns:a16="http://schemas.microsoft.com/office/drawing/2014/main" id="{399F19A5-DB55-4734-8A82-6C85722F4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8" r="-2" b="21846"/>
          <a:stretch/>
        </p:blipFill>
        <p:spPr bwMode="auto">
          <a:xfrm>
            <a:off x="6085769" y="623190"/>
            <a:ext cx="2647024" cy="255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https://www.dendroapp.frec.vt.edu/VT_Assets/Fact_Sheets/images/Diospyros%20virginiana/leaf1.jpg">
            <a:extLst>
              <a:ext uri="{FF2B5EF4-FFF2-40B4-BE49-F238E27FC236}">
                <a16:creationId xmlns:a16="http://schemas.microsoft.com/office/drawing/2014/main" id="{093649AB-DDDA-4D16-8465-2237FFA64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8" r="1" b="15594"/>
          <a:stretch/>
        </p:blipFill>
        <p:spPr bwMode="auto">
          <a:xfrm>
            <a:off x="6085766" y="3347643"/>
            <a:ext cx="2647024" cy="256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s://www.dendroapp.frec.vt.edu/VT_Assets/Fact_Sheets/images/Diospyros%20virginiana/bark1.jpg">
            <a:extLst>
              <a:ext uri="{FF2B5EF4-FFF2-40B4-BE49-F238E27FC236}">
                <a16:creationId xmlns:a16="http://schemas.microsoft.com/office/drawing/2014/main" id="{35FA784E-69E0-4FD9-985F-FAF42D3F8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7" r="8404" b="-1"/>
          <a:stretch/>
        </p:blipFill>
        <p:spPr bwMode="auto">
          <a:xfrm>
            <a:off x="8888793" y="623188"/>
            <a:ext cx="2640877" cy="5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 12">
            <a:extLst>
              <a:ext uri="{FF2B5EF4-FFF2-40B4-BE49-F238E27FC236}">
                <a16:creationId xmlns:a16="http://schemas.microsoft.com/office/drawing/2014/main" id="{59410641-1A57-45C8-9183-6B4AB48161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590B2F-B5C4-4519-8FEF-D58AA2A1A279}"/>
              </a:ext>
            </a:extLst>
          </p:cNvPr>
          <p:cNvSpPr/>
          <p:nvPr/>
        </p:nvSpPr>
        <p:spPr>
          <a:xfrm>
            <a:off x="6523578" y="619125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http://dendro.cnre.vt.edu/dendrology/syllabus/factsheet.cfm?ID=29</a:t>
            </a:r>
            <a:endParaRPr lang="en-US" sz="1000" dirty="0"/>
          </a:p>
        </p:txBody>
      </p:sp>
      <p:pic>
        <p:nvPicPr>
          <p:cNvPr id="5122" name="Picture 2" descr="https://www.dendroapp.frec.vt.edu/VT_Assets/Fact_Sheets/images/Diospyros%20virginiana/fruit1.jpg">
            <a:extLst>
              <a:ext uri="{FF2B5EF4-FFF2-40B4-BE49-F238E27FC236}">
                <a16:creationId xmlns:a16="http://schemas.microsoft.com/office/drawing/2014/main" id="{5DE52FB4-D6DF-4855-858C-0C9B6F002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984" y="1357731"/>
            <a:ext cx="1025448" cy="154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31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D7E3B-244D-4581-A0E7-66F49E54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Elaeagnus </a:t>
            </a:r>
            <a:r>
              <a:rPr lang="en-US" dirty="0" err="1"/>
              <a:t>umbellata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E35B-84BD-4E05-B36F-F0D5A9BA4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Autumn-olive</a:t>
            </a:r>
          </a:p>
          <a:p>
            <a:endParaRPr lang="en-US" b="1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Shiny, silvery on undersides </a:t>
            </a:r>
            <a:r>
              <a:rPr lang="en-US" dirty="0"/>
              <a:t>of leaves, pale green on top</a:t>
            </a:r>
          </a:p>
          <a:p>
            <a:r>
              <a:rPr lang="en-US" dirty="0"/>
              <a:t>Grows as shrub to small tree, and can take over area</a:t>
            </a:r>
          </a:p>
          <a:p>
            <a:r>
              <a:rPr lang="en-US" dirty="0"/>
              <a:t>Originally planted at SCBI for erosion control on hillsides</a:t>
            </a:r>
          </a:p>
        </p:txBody>
      </p:sp>
      <p:pic>
        <p:nvPicPr>
          <p:cNvPr id="32770" name="Picture 2" descr="https://www.dendroapp.frec.vt.edu/VT_Assets/Fact_Sheets/images/Elaeagnus%20umbellata/leaf1.jpg">
            <a:extLst>
              <a:ext uri="{FF2B5EF4-FFF2-40B4-BE49-F238E27FC236}">
                <a16:creationId xmlns:a16="http://schemas.microsoft.com/office/drawing/2014/main" id="{733B7BEB-7028-44C1-AE79-8088FFA8F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3496" y="645106"/>
            <a:ext cx="356846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35824-0D80-41B0-B710-998C864D5DDE}"/>
              </a:ext>
            </a:extLst>
          </p:cNvPr>
          <p:cNvSpPr/>
          <p:nvPr/>
        </p:nvSpPr>
        <p:spPr>
          <a:xfrm>
            <a:off x="7033496" y="621289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http://dendro.cnre.vt.edu/dendrology/syllabus/factsheet.cfm?ID=269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515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E1CE8-8481-477A-96B8-75A0995A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Euonymus </a:t>
            </a:r>
            <a:r>
              <a:rPr lang="en-US" dirty="0" err="1"/>
              <a:t>alatus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90D6C-1FF9-4992-AF29-A17007AD2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Winged euonymus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dirty="0"/>
              <a:t>Brilliant red fall color</a:t>
            </a:r>
          </a:p>
          <a:p>
            <a:r>
              <a:rPr lang="en-US" dirty="0"/>
              <a:t>Stems grow in tight bunches</a:t>
            </a:r>
          </a:p>
          <a:p>
            <a:pPr lvl="1"/>
            <a:r>
              <a:rPr lang="en-US" dirty="0"/>
              <a:t>New growth can look like it has thorns</a:t>
            </a:r>
          </a:p>
          <a:p>
            <a:r>
              <a:rPr lang="en-US" dirty="0"/>
              <a:t>Simple leaves, finely serrated</a:t>
            </a:r>
          </a:p>
          <a:p>
            <a:pPr lvl="1"/>
            <a:r>
              <a:rPr lang="en-US" b="1" dirty="0"/>
              <a:t>Opposite, simple (although they look like compound)</a:t>
            </a:r>
          </a:p>
          <a:p>
            <a:pPr lvl="1"/>
            <a:r>
              <a:rPr lang="en-US" dirty="0"/>
              <a:t>Glossy, almost feels oily below</a:t>
            </a:r>
          </a:p>
          <a:p>
            <a:pPr lvl="1"/>
            <a:r>
              <a:rPr lang="en-US" dirty="0"/>
              <a:t>Prominent midvein, otherwise other veins not seen well</a:t>
            </a:r>
          </a:p>
          <a:p>
            <a:pPr lvl="1"/>
            <a:r>
              <a:rPr lang="en-US" dirty="0"/>
              <a:t>Conspicuous wings on twigs</a:t>
            </a:r>
          </a:p>
        </p:txBody>
      </p:sp>
      <p:pic>
        <p:nvPicPr>
          <p:cNvPr id="31746" name="Picture 2" descr="https://www.dendroapp.frec.vt.edu/VT_Assets/Fact_Sheets/images/Euonymus%20alatus/leaf1.jpg">
            <a:extLst>
              <a:ext uri="{FF2B5EF4-FFF2-40B4-BE49-F238E27FC236}">
                <a16:creationId xmlns:a16="http://schemas.microsoft.com/office/drawing/2014/main" id="{8024A4F5-530B-45FD-B5FF-3502ED9ED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19369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https://www.dendroapp.frec.vt.edu/VT_Assets/Fact_Sheets/images/Euonymus%20alatus/fruit1.jpg">
            <a:extLst>
              <a:ext uri="{FF2B5EF4-FFF2-40B4-BE49-F238E27FC236}">
                <a16:creationId xmlns:a16="http://schemas.microsoft.com/office/drawing/2014/main" id="{84C76090-E84F-411D-95D3-FA4B8F7AD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23" y="976519"/>
            <a:ext cx="1524274" cy="22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https://www.dendroapp.frec.vt.edu/VT_Assets/Fact_Sheets/images/Euonymus%20alatus/flower1.jpg">
            <a:extLst>
              <a:ext uri="{FF2B5EF4-FFF2-40B4-BE49-F238E27FC236}">
                <a16:creationId xmlns:a16="http://schemas.microsoft.com/office/drawing/2014/main" id="{67479D83-57D4-4944-9600-88DDC03A2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95" y="710698"/>
            <a:ext cx="1893448" cy="287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BA52D4-20B2-4F32-9099-469B4D1B38BA}"/>
              </a:ext>
            </a:extLst>
          </p:cNvPr>
          <p:cNvSpPr/>
          <p:nvPr/>
        </p:nvSpPr>
        <p:spPr>
          <a:xfrm>
            <a:off x="6329172" y="625764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http://dendro.cnre.vt.edu/dendrology/syllabus/factsheet.cfm?ID=282</a:t>
            </a:r>
            <a:endParaRPr lang="en-US" sz="1000" dirty="0"/>
          </a:p>
        </p:txBody>
      </p:sp>
      <p:pic>
        <p:nvPicPr>
          <p:cNvPr id="31752" name="Picture 8" descr="https://www.dendroapp.frec.vt.edu/VT_Assets/Fact_Sheets/images/Euonymus%20alatus/twig1.jpg">
            <a:extLst>
              <a:ext uri="{FF2B5EF4-FFF2-40B4-BE49-F238E27FC236}">
                <a16:creationId xmlns:a16="http://schemas.microsoft.com/office/drawing/2014/main" id="{71B892C6-BE0C-496B-88C5-000C02831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67" y="3782787"/>
            <a:ext cx="1524275" cy="229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936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53E43-72AE-4C51-9CA5-0087179D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Fagus </a:t>
            </a:r>
            <a:r>
              <a:rPr lang="en-US" dirty="0" err="1"/>
              <a:t>grandifolia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7E15F-19FE-4C11-8783-B59EABD3D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American beech</a:t>
            </a:r>
          </a:p>
          <a:p>
            <a:endParaRPr lang="en-US" dirty="0"/>
          </a:p>
          <a:p>
            <a:r>
              <a:rPr lang="en-US" b="1" dirty="0"/>
              <a:t>Bark is smooth, thin, grey</a:t>
            </a:r>
          </a:p>
          <a:p>
            <a:r>
              <a:rPr lang="en-US" dirty="0"/>
              <a:t>Alternate, each vein ending in sharp, distinct tooth</a:t>
            </a:r>
          </a:p>
          <a:p>
            <a:pPr lvl="1"/>
            <a:r>
              <a:rPr lang="en-US" b="1" dirty="0"/>
              <a:t>Waxy, shiny green above</a:t>
            </a:r>
            <a:r>
              <a:rPr lang="en-US" dirty="0"/>
              <a:t>, slightly paler below</a:t>
            </a:r>
          </a:p>
          <a:p>
            <a:pPr lvl="1"/>
            <a:r>
              <a:rPr lang="en-US" dirty="0"/>
              <a:t>Browned leaves will often persist through winter</a:t>
            </a:r>
          </a:p>
        </p:txBody>
      </p:sp>
      <p:pic>
        <p:nvPicPr>
          <p:cNvPr id="30722" name="Picture 2" descr="https://www.dendroapp.frec.vt.edu/VT_Assets/Fact_Sheets/images/Fagus%20grandifolia/leaf1.jpg">
            <a:extLst>
              <a:ext uri="{FF2B5EF4-FFF2-40B4-BE49-F238E27FC236}">
                <a16:creationId xmlns:a16="http://schemas.microsoft.com/office/drawing/2014/main" id="{0062E159-DDE4-4CD7-8A16-901EEDFA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3024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4" name="Picture 4" descr="https://www.dendroapp.frec.vt.edu/VT_Assets/Fact_Sheets/images/Fagus%20grandifolia/bark1.jpg">
            <a:extLst>
              <a:ext uri="{FF2B5EF4-FFF2-40B4-BE49-F238E27FC236}">
                <a16:creationId xmlns:a16="http://schemas.microsoft.com/office/drawing/2014/main" id="{12AEF59D-6093-4D4F-AFC3-DA4F231EA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665" y="1370257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016131-83AF-4665-A526-5352168CAB47}"/>
              </a:ext>
            </a:extLst>
          </p:cNvPr>
          <p:cNvSpPr/>
          <p:nvPr/>
        </p:nvSpPr>
        <p:spPr>
          <a:xfrm>
            <a:off x="6523578" y="621289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http://dendro.cnre.vt.edu/dendrology/syllabus/factsheet.cfm?ID=47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7214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8C934-5991-4255-9A76-2C4DE64A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Fraxinus </a:t>
            </a:r>
            <a:r>
              <a:rPr lang="en-US" dirty="0" err="1"/>
              <a:t>americana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0460-3E7B-41D0-8830-FAF6ABCC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/>
              <a:t>White ash</a:t>
            </a:r>
          </a:p>
          <a:p>
            <a:pPr>
              <a:lnSpc>
                <a:spcPct val="90000"/>
              </a:lnSpc>
            </a:pPr>
            <a:endParaRPr lang="en-US" sz="1700" b="1"/>
          </a:p>
          <a:p>
            <a:pPr>
              <a:lnSpc>
                <a:spcPct val="90000"/>
              </a:lnSpc>
            </a:pPr>
            <a:r>
              <a:rPr lang="en-US" sz="1700" b="1"/>
              <a:t>Longest petioles </a:t>
            </a:r>
            <a:r>
              <a:rPr lang="en-US" sz="1700"/>
              <a:t>of the three Fraxinus we have in plot</a:t>
            </a:r>
          </a:p>
          <a:p>
            <a:pPr>
              <a:lnSpc>
                <a:spcPct val="90000"/>
              </a:lnSpc>
            </a:pPr>
            <a:r>
              <a:rPr lang="en-US" sz="1700"/>
              <a:t>Very circular leaves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Whitened undersides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Slightly hairy</a:t>
            </a:r>
          </a:p>
          <a:p>
            <a:pPr>
              <a:lnSpc>
                <a:spcPct val="90000"/>
              </a:lnSpc>
            </a:pPr>
            <a:r>
              <a:rPr lang="en-US" sz="1700"/>
              <a:t>Rich purplish or reddish-brown fall color</a:t>
            </a:r>
          </a:p>
          <a:p>
            <a:pPr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r>
              <a:rPr lang="en-US" sz="1700">
                <a:hlinkClick r:id="rId2"/>
              </a:rPr>
              <a:t>http://www.uwgb.edu/biodiversity/herbarium/trees/fraxinus_comparison01.htm</a:t>
            </a:r>
            <a:endParaRPr lang="en-US" sz="1700"/>
          </a:p>
        </p:txBody>
      </p:sp>
      <p:pic>
        <p:nvPicPr>
          <p:cNvPr id="29698" name="Picture 2" descr="https://www.dendroapp.frec.vt.edu/VT_Assets/Fact_Sheets/images/Fraxinus%20americana/leaf1.jpg">
            <a:extLst>
              <a:ext uri="{FF2B5EF4-FFF2-40B4-BE49-F238E27FC236}">
                <a16:creationId xmlns:a16="http://schemas.microsoft.com/office/drawing/2014/main" id="{D396FE84-6FF5-48BA-9F1E-837CA219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0636" y="645106"/>
            <a:ext cx="3752139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0" name="Picture 4" descr="https://www.dendroapp.frec.vt.edu/VT_Assets/Fact_Sheets/images/Fraxinus%20americana/twig1.jpg">
            <a:extLst>
              <a:ext uri="{FF2B5EF4-FFF2-40B4-BE49-F238E27FC236}">
                <a16:creationId xmlns:a16="http://schemas.microsoft.com/office/drawing/2014/main" id="{6420FBA9-AC29-41E4-A91F-E25B8E59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57" y="2060404"/>
            <a:ext cx="2101218" cy="281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6AA14-83D6-461C-A8A8-C72A884E471B}"/>
              </a:ext>
            </a:extLst>
          </p:cNvPr>
          <p:cNvSpPr/>
          <p:nvPr/>
        </p:nvSpPr>
        <p:spPr>
          <a:xfrm>
            <a:off x="6872726" y="612683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http://dendro.cnre.vt.edu/dendrology/syllabus/factsheet.cfm?ID=46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771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41DC8-C242-4993-9075-7B6654A9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Acer </a:t>
            </a:r>
            <a:r>
              <a:rPr lang="en-US" dirty="0" err="1"/>
              <a:t>platanoides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AFE72-89DF-4A5B-BF56-AFEE96188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Norway maple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dirty="0"/>
              <a:t>Bark shallowly furrowed (older)</a:t>
            </a:r>
          </a:p>
          <a:p>
            <a:r>
              <a:rPr lang="en-US" dirty="0"/>
              <a:t>Buds are green, but mature purple</a:t>
            </a:r>
          </a:p>
          <a:p>
            <a:r>
              <a:rPr lang="en-US" dirty="0"/>
              <a:t>Fruit = wide divergent, winged samara, bright yellow-green</a:t>
            </a:r>
          </a:p>
          <a:p>
            <a:r>
              <a:rPr lang="en-US" b="1" dirty="0"/>
              <a:t>Leaves are obnoxiously maple</a:t>
            </a:r>
          </a:p>
          <a:p>
            <a:pPr lvl="1"/>
            <a:r>
              <a:rPr lang="en-US" dirty="0"/>
              <a:t>Much more pointed than A. rubrum</a:t>
            </a:r>
          </a:p>
          <a:p>
            <a:pPr lvl="1"/>
            <a:r>
              <a:rPr lang="en-US" b="1" dirty="0"/>
              <a:t>Palmate, 5-7 lobes</a:t>
            </a:r>
          </a:p>
          <a:p>
            <a:pPr lvl="1"/>
            <a:r>
              <a:rPr lang="en-US" b="1" dirty="0"/>
              <a:t>Milky sap from petiole when detached</a:t>
            </a:r>
          </a:p>
          <a:p>
            <a:pPr lvl="1"/>
            <a:r>
              <a:rPr lang="en-US" dirty="0"/>
              <a:t>Can also be purple (cultivar)</a:t>
            </a:r>
          </a:p>
        </p:txBody>
      </p:sp>
      <p:pic>
        <p:nvPicPr>
          <p:cNvPr id="3074" name="Picture 2" descr="https://www.dendroapp.frec.vt.edu/VT_Assets/Fact_Sheets/images/Acer%20platanoides/leaf1.jpg">
            <a:extLst>
              <a:ext uri="{FF2B5EF4-FFF2-40B4-BE49-F238E27FC236}">
                <a16:creationId xmlns:a16="http://schemas.microsoft.com/office/drawing/2014/main" id="{9C021127-DBC8-409C-A5BE-3B9F2DCC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5860" y="301400"/>
            <a:ext cx="2757971" cy="392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ttps://www.dendroapp.frec.vt.edu/VT_Assets/Fact_Sheets/images/Acer%20platanoides/fruit1.jpg">
            <a:extLst>
              <a:ext uri="{FF2B5EF4-FFF2-40B4-BE49-F238E27FC236}">
                <a16:creationId xmlns:a16="http://schemas.microsoft.com/office/drawing/2014/main" id="{2D522419-46F9-454B-B37C-B076C097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47" y="476250"/>
            <a:ext cx="24003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dendroapp.frec.vt.edu/VT_Assets/Fact_Sheets/images/Acer%20platanoides/twig1.jpg">
            <a:extLst>
              <a:ext uri="{FF2B5EF4-FFF2-40B4-BE49-F238E27FC236}">
                <a16:creationId xmlns:a16="http://schemas.microsoft.com/office/drawing/2014/main" id="{59F45942-C2E9-4A19-8D44-DB44DCD5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832" y="3562350"/>
            <a:ext cx="1538116" cy="287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dendroapp.frec.vt.edu/VT_Assets/Fact_Sheets/images/Acer%20platanoides/bark1.jpg">
            <a:extLst>
              <a:ext uri="{FF2B5EF4-FFF2-40B4-BE49-F238E27FC236}">
                <a16:creationId xmlns:a16="http://schemas.microsoft.com/office/drawing/2014/main" id="{57FCBFBF-7181-4157-9641-981232A28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96" y="3781966"/>
            <a:ext cx="1728616" cy="25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77988-C23E-47BD-BF64-B6050641EF52}"/>
              </a:ext>
            </a:extLst>
          </p:cNvPr>
          <p:cNvSpPr/>
          <p:nvPr/>
        </p:nvSpPr>
        <p:spPr>
          <a:xfrm>
            <a:off x="7620000" y="649702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8721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ACD38-6C8D-4634-AFCE-26EB9A32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Fraxinus </a:t>
            </a:r>
            <a:r>
              <a:rPr lang="en-US" dirty="0" err="1"/>
              <a:t>nigra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1E2E-E7C8-46A8-8139-53D215B4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Black ash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 b="1" dirty="0"/>
              <a:t>NO petioles (sessile)</a:t>
            </a:r>
            <a:endParaRPr lang="en-US" b="1"/>
          </a:p>
          <a:p>
            <a:pPr lvl="1">
              <a:lnSpc>
                <a:spcPct val="90000"/>
              </a:lnSpc>
            </a:pPr>
            <a:r>
              <a:rPr lang="en-US" dirty="0"/>
              <a:t>More pinnate leaves than F. </a:t>
            </a:r>
            <a:r>
              <a:rPr lang="en-US" dirty="0" err="1"/>
              <a:t>americana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No whitened underside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Mostly restricted to wetter sites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Mostly yellow fall color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 dirty="0">
                <a:hlinkClick r:id="rId2"/>
              </a:rPr>
              <a:t>http://www.uwgb.edu/biodiversity/herbarium/trees/fraxinus_comparison01.htm</a:t>
            </a:r>
            <a:endParaRPr lang="en-US"/>
          </a:p>
        </p:txBody>
      </p:sp>
      <p:pic>
        <p:nvPicPr>
          <p:cNvPr id="28674" name="Picture 2" descr="https://www.dendroapp.frec.vt.edu/VT_Assets/Fact_Sheets/images/Fraxinus%20nigra/leaf1.jpg">
            <a:extLst>
              <a:ext uri="{FF2B5EF4-FFF2-40B4-BE49-F238E27FC236}">
                <a16:creationId xmlns:a16="http://schemas.microsoft.com/office/drawing/2014/main" id="{BA009F41-86B0-4600-8E9E-913EABC8F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2531" y="802359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6" name="Picture 4" descr="https://www.dendroapp.frec.vt.edu/VT_Assets/Fact_Sheets/images/Fraxinus%20nigra/twig1.jpg">
            <a:extLst>
              <a:ext uri="{FF2B5EF4-FFF2-40B4-BE49-F238E27FC236}">
                <a16:creationId xmlns:a16="http://schemas.microsoft.com/office/drawing/2014/main" id="{18F3D7EF-3193-40DB-8E39-A68ED9B7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520" y="1197776"/>
            <a:ext cx="233362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B78F61-700B-42CA-ACC6-82C35F3E3F69}"/>
              </a:ext>
            </a:extLst>
          </p:cNvPr>
          <p:cNvSpPr/>
          <p:nvPr/>
        </p:nvSpPr>
        <p:spPr>
          <a:xfrm>
            <a:off x="6329172" y="626547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http://dendro.cnre.vt.edu/dendrology/syllabus/factsheet.cfm?ID=173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7643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6CF2D-78D0-4B04-8431-73EB6B19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Fraxinus </a:t>
            </a:r>
            <a:r>
              <a:rPr lang="en-US" dirty="0" err="1"/>
              <a:t>pennsylvanica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0F35-2D8A-4BA3-9765-341DA0A89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dirty="0"/>
              <a:t>Green ash</a:t>
            </a:r>
          </a:p>
          <a:p>
            <a:endParaRPr lang="en-US" b="1" dirty="0"/>
          </a:p>
          <a:p>
            <a:r>
              <a:rPr lang="en-US" b="1" dirty="0"/>
              <a:t>Barely has a petiole</a:t>
            </a:r>
          </a:p>
          <a:p>
            <a:r>
              <a:rPr lang="en-US" dirty="0"/>
              <a:t>Not really whitened underside</a:t>
            </a:r>
          </a:p>
          <a:p>
            <a:r>
              <a:rPr lang="en-US" dirty="0"/>
              <a:t>Mostly yellow fall color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http://www.uwgb.edu/biodiversity/herbarium/trees/fraxinus_comparison01.htm</a:t>
            </a:r>
            <a:endParaRPr lang="en-US" dirty="0"/>
          </a:p>
        </p:txBody>
      </p:sp>
      <p:pic>
        <p:nvPicPr>
          <p:cNvPr id="27650" name="Picture 2" descr="https://www.dendroapp.frec.vt.edu/VT_Assets/Fact_Sheets/images/Fraxinus%20pennsylvanica/leaf1.jpg">
            <a:extLst>
              <a:ext uri="{FF2B5EF4-FFF2-40B4-BE49-F238E27FC236}">
                <a16:creationId xmlns:a16="http://schemas.microsoft.com/office/drawing/2014/main" id="{153681C0-28A5-47A7-AEB7-B502F9B9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5876" y="683992"/>
            <a:ext cx="3594706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4" name="Picture 6" descr="https://www.dendroapp.frec.vt.edu/VT_Assets/Fact_Sheets/images/Fraxinus%20pennsylvanica/twig1.jpg">
            <a:extLst>
              <a:ext uri="{FF2B5EF4-FFF2-40B4-BE49-F238E27FC236}">
                <a16:creationId xmlns:a16="http://schemas.microsoft.com/office/drawing/2014/main" id="{A13790C5-4684-4DB6-B497-08298B55F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70" y="812579"/>
            <a:ext cx="24003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46AF88-BEFA-4E73-A34B-A7ECAD85325F}"/>
              </a:ext>
            </a:extLst>
          </p:cNvPr>
          <p:cNvSpPr/>
          <p:nvPr/>
        </p:nvSpPr>
        <p:spPr>
          <a:xfrm>
            <a:off x="5475595" y="606122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https://www.dendroapp.frec.vt.edu/VT_Assets/Fact_Sheets/images/Fraxinus%20pennsylvanica/twig1.jpg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5803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26215-A340-44FE-95DD-E233F47F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Hamamelis</a:t>
            </a:r>
            <a:r>
              <a:rPr lang="en-US" dirty="0"/>
              <a:t> virginiana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B8E04-3AAF-4927-9063-42C560C34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Witch-hazel</a:t>
            </a:r>
          </a:p>
          <a:p>
            <a:endParaRPr lang="en-US" dirty="0"/>
          </a:p>
          <a:p>
            <a:r>
              <a:rPr lang="en-US" dirty="0"/>
              <a:t>Fuzzy buds, flimsy yellow flowers</a:t>
            </a:r>
          </a:p>
          <a:p>
            <a:r>
              <a:rPr lang="en-US" dirty="0"/>
              <a:t>Leaves alternate, rounded, with rounded teeth</a:t>
            </a:r>
          </a:p>
          <a:p>
            <a:pPr lvl="1"/>
            <a:r>
              <a:rPr lang="en-US" dirty="0"/>
              <a:t>Lop-sided base</a:t>
            </a:r>
          </a:p>
          <a:p>
            <a:r>
              <a:rPr lang="en-US" dirty="0"/>
              <a:t>Shrub to small tree, multi-trunked</a:t>
            </a:r>
          </a:p>
          <a:p>
            <a:pPr lvl="1"/>
            <a:r>
              <a:rPr lang="en-US" dirty="0"/>
              <a:t>Largest one we saw was &gt;27 stems (in SNP)</a:t>
            </a:r>
          </a:p>
        </p:txBody>
      </p:sp>
      <p:pic>
        <p:nvPicPr>
          <p:cNvPr id="26626" name="Picture 2" descr="https://www.dendroapp.frec.vt.edu/VT_Assets/Fact_Sheets/images/Hamamelis%20virginiana/leaf1.jpg">
            <a:extLst>
              <a:ext uri="{FF2B5EF4-FFF2-40B4-BE49-F238E27FC236}">
                <a16:creationId xmlns:a16="http://schemas.microsoft.com/office/drawing/2014/main" id="{7C660EF3-86B6-48DA-A4F3-EEC59802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0546" y="645106"/>
            <a:ext cx="3542229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8" name="Picture 4" descr="https://www.dendroapp.frec.vt.edu/VT_Assets/Fact_Sheets/images/Hamamelis%20virginiana/twig1.jpg">
            <a:extLst>
              <a:ext uri="{FF2B5EF4-FFF2-40B4-BE49-F238E27FC236}">
                <a16:creationId xmlns:a16="http://schemas.microsoft.com/office/drawing/2014/main" id="{D71C688D-8CCA-46B1-AEFC-967AEBE5D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718440"/>
            <a:ext cx="1519556" cy="27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s://www.dendroapp.frec.vt.edu/VT_Assets/Fact_Sheets/images/Hamamelis%20virginiana/flower1.jpg">
            <a:extLst>
              <a:ext uri="{FF2B5EF4-FFF2-40B4-BE49-F238E27FC236}">
                <a16:creationId xmlns:a16="http://schemas.microsoft.com/office/drawing/2014/main" id="{98C4CCBC-4845-4E3C-B468-3D7BE2CCE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1" y="3647496"/>
            <a:ext cx="1754467" cy="215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0A2C14-F350-4C48-81B7-73DA8998F80A}"/>
              </a:ext>
            </a:extLst>
          </p:cNvPr>
          <p:cNvSpPr/>
          <p:nvPr/>
        </p:nvSpPr>
        <p:spPr>
          <a:xfrm>
            <a:off x="6523578" y="635926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http://dendro.cnre.vt.edu/dendrology/syllabus/factsheet.cfm?ID=50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07032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50968-8EFE-4371-9B6A-1900C4C4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Heracleum </a:t>
            </a:r>
            <a:r>
              <a:rPr lang="en-US" dirty="0" err="1"/>
              <a:t>mantegazzanium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A1FC-B945-4BBE-8E7A-DBA598351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Giant hogweed</a:t>
            </a:r>
          </a:p>
          <a:p>
            <a:r>
              <a:rPr lang="en-US" b="1" dirty="0"/>
              <a:t>TOXIC (lethal) DO NOT TOUCH	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White flowers with 50-150 rays, like umbrella</a:t>
            </a:r>
          </a:p>
          <a:p>
            <a:r>
              <a:rPr lang="en-US" b="1" dirty="0"/>
              <a:t>7-14 feet tall</a:t>
            </a:r>
          </a:p>
          <a:p>
            <a:r>
              <a:rPr lang="en-US" b="1" dirty="0"/>
              <a:t>Huge leaves, deeply lobed, to 5 feet across</a:t>
            </a:r>
          </a:p>
          <a:p>
            <a:r>
              <a:rPr lang="en-US" b="1" dirty="0"/>
              <a:t>Stems are green with purple splotches, prominent white hairs</a:t>
            </a:r>
          </a:p>
          <a:p>
            <a:r>
              <a:rPr lang="en-US" b="1" dirty="0"/>
              <a:t>Seeds are flat, dry, oval with brown lines</a:t>
            </a:r>
          </a:p>
          <a:p>
            <a:r>
              <a:rPr lang="en-US" b="1" dirty="0"/>
              <a:t>NOT IN PLOT </a:t>
            </a:r>
            <a:r>
              <a:rPr lang="en-US" dirty="0"/>
              <a:t>– here for reference because it has been found in Warren County</a:t>
            </a:r>
          </a:p>
        </p:txBody>
      </p:sp>
      <p:pic>
        <p:nvPicPr>
          <p:cNvPr id="7170" name="Picture 2" descr="man standing next to giant hogweed to show size">
            <a:extLst>
              <a:ext uri="{FF2B5EF4-FFF2-40B4-BE49-F238E27FC236}">
                <a16:creationId xmlns:a16="http://schemas.microsoft.com/office/drawing/2014/main" id="{57AAC6B2-8882-48C1-9A27-F876318C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8245" y="355600"/>
            <a:ext cx="2324153" cy="232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giant hogweed flowers">
            <a:extLst>
              <a:ext uri="{FF2B5EF4-FFF2-40B4-BE49-F238E27FC236}">
                <a16:creationId xmlns:a16="http://schemas.microsoft.com/office/drawing/2014/main" id="{6ECDDB58-B8D8-4031-BDF2-6E4557021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23" y="1090491"/>
            <a:ext cx="2324154" cy="193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ant hogweed leaf with a compass to show size">
            <a:extLst>
              <a:ext uri="{FF2B5EF4-FFF2-40B4-BE49-F238E27FC236}">
                <a16:creationId xmlns:a16="http://schemas.microsoft.com/office/drawing/2014/main" id="{C4FEC906-1066-4DE8-BD93-78C0F0F68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25" y="3294892"/>
            <a:ext cx="1825044" cy="182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ant hogweed seeds">
            <a:extLst>
              <a:ext uri="{FF2B5EF4-FFF2-40B4-BE49-F238E27FC236}">
                <a16:creationId xmlns:a16="http://schemas.microsoft.com/office/drawing/2014/main" id="{3464B4E7-DAF8-45CF-BBB6-51B68C1BC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25" y="3036139"/>
            <a:ext cx="2083797" cy="208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giant hogweed stem close up showing white hairs">
            <a:extLst>
              <a:ext uri="{FF2B5EF4-FFF2-40B4-BE49-F238E27FC236}">
                <a16:creationId xmlns:a16="http://schemas.microsoft.com/office/drawing/2014/main" id="{78AABE18-05D1-40C2-8023-309416D48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93" y="390562"/>
            <a:ext cx="2038076" cy="203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22289C-F275-40E9-9080-EE333DE37198}"/>
              </a:ext>
            </a:extLst>
          </p:cNvPr>
          <p:cNvSpPr/>
          <p:nvPr/>
        </p:nvSpPr>
        <p:spPr>
          <a:xfrm>
            <a:off x="7904495" y="6159661"/>
            <a:ext cx="4047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https://www.dec.ny.gov/animals/72766.html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17042-A6FF-4C13-9072-8AA8A14B7A0B}"/>
              </a:ext>
            </a:extLst>
          </p:cNvPr>
          <p:cNvSpPr txBox="1"/>
          <p:nvPr/>
        </p:nvSpPr>
        <p:spPr>
          <a:xfrm>
            <a:off x="7142373" y="5236331"/>
            <a:ext cx="5122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unsure about identification, please see the NY DEC website for other pictures and common misidentifications</a:t>
            </a:r>
          </a:p>
        </p:txBody>
      </p:sp>
    </p:spTree>
    <p:extLst>
      <p:ext uri="{BB962C8B-B14F-4D97-AF65-F5344CB8AC3E}">
        <p14:creationId xmlns:p14="http://schemas.microsoft.com/office/powerpoint/2010/main" val="796630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8F8BA-636A-4EA5-930A-FB2A2EE4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Ilex opaca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8B9A1-3A77-4EFC-BD1E-E7DC32AA8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American holly</a:t>
            </a:r>
          </a:p>
          <a:p>
            <a:endParaRPr lang="en-US" dirty="0"/>
          </a:p>
          <a:p>
            <a:r>
              <a:rPr lang="en-US" dirty="0"/>
              <a:t>Typical holly</a:t>
            </a:r>
          </a:p>
          <a:p>
            <a:r>
              <a:rPr lang="en-US" dirty="0"/>
              <a:t>Leaves are </a:t>
            </a:r>
            <a:r>
              <a:rPr lang="en-US" b="1" dirty="0"/>
              <a:t>glossy, sharp </a:t>
            </a:r>
            <a:r>
              <a:rPr lang="en-US" b="1" dirty="0" err="1"/>
              <a:t>thorned</a:t>
            </a:r>
            <a:endParaRPr lang="en-US" b="1" dirty="0"/>
          </a:p>
          <a:p>
            <a:pPr lvl="1"/>
            <a:r>
              <a:rPr lang="en-US" dirty="0"/>
              <a:t>Only plant that has leaves like this in area</a:t>
            </a:r>
          </a:p>
        </p:txBody>
      </p:sp>
      <p:pic>
        <p:nvPicPr>
          <p:cNvPr id="25602" name="Picture 2" descr="https://www.dendroapp.frec.vt.edu/VT_Assets/Fact_Sheets/images/Ilex%20opaca/leaf1.jpg">
            <a:extLst>
              <a:ext uri="{FF2B5EF4-FFF2-40B4-BE49-F238E27FC236}">
                <a16:creationId xmlns:a16="http://schemas.microsoft.com/office/drawing/2014/main" id="{294AAB70-95E9-48D7-9439-B437B547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9199" y="802359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4" name="Picture 4" descr="https://www.dendroapp.frec.vt.edu/VT_Assets/Fact_Sheets/images/Ilex%20opaca/fruit1.jpg">
            <a:extLst>
              <a:ext uri="{FF2B5EF4-FFF2-40B4-BE49-F238E27FC236}">
                <a16:creationId xmlns:a16="http://schemas.microsoft.com/office/drawing/2014/main" id="{9D1F24DA-F111-4DBA-A054-1596555B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1984467"/>
            <a:ext cx="2007319" cy="28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E42221-3FE5-461A-9700-5D568A13A000}"/>
              </a:ext>
            </a:extLst>
          </p:cNvPr>
          <p:cNvSpPr/>
          <p:nvPr/>
        </p:nvSpPr>
        <p:spPr>
          <a:xfrm>
            <a:off x="6523578" y="631436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http://dendro.cnre.vt.edu/dendrology/syllabus/factsheet.cfm?ID=51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45926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174F0-992B-4595-A5D9-0EA893D1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Ilex </a:t>
            </a:r>
            <a:r>
              <a:rPr lang="en-US" dirty="0" err="1"/>
              <a:t>verticillata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2769-C5A8-4450-BCEE-5776CAE17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Winterberry holly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Deciduous holly!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Could be confused with L. benzoin if just glancing, but bark no have lenticels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Often grow in small thickets with multiple stems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Small leaves, no thorns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Tiny, sharp serrations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Multiple leaves often grow from same point</a:t>
            </a:r>
          </a:p>
        </p:txBody>
      </p:sp>
      <p:pic>
        <p:nvPicPr>
          <p:cNvPr id="24578" name="Picture 2" descr="https://www.dendroapp.frec.vt.edu/VT_Assets/Fact_Sheets/images/Ilex%20verticillata/leaf1.jpg">
            <a:extLst>
              <a:ext uri="{FF2B5EF4-FFF2-40B4-BE49-F238E27FC236}">
                <a16:creationId xmlns:a16="http://schemas.microsoft.com/office/drawing/2014/main" id="{FB6C3D82-8D1D-46D5-B84E-ED8F295C3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0" name="Picture 4" descr="https://www.dendroapp.frec.vt.edu/VT_Assets/Fact_Sheets/images/Ilex%20verticillata/fruit1.jpg">
            <a:extLst>
              <a:ext uri="{FF2B5EF4-FFF2-40B4-BE49-F238E27FC236}">
                <a16:creationId xmlns:a16="http://schemas.microsoft.com/office/drawing/2014/main" id="{90F62D65-6149-4153-80D9-112A6CE0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372" y="1440664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D38BEF-5EB3-4EC7-8E92-37643DCB479A}"/>
              </a:ext>
            </a:extLst>
          </p:cNvPr>
          <p:cNvSpPr/>
          <p:nvPr/>
        </p:nvSpPr>
        <p:spPr>
          <a:xfrm>
            <a:off x="6329172" y="619125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http://dendro.cnre.vt.edu/dendrology/syllabus/factsheet.cfm?ID=270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04723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A782-6D05-4F22-842B-B5AE0953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Juglans </a:t>
            </a:r>
            <a:r>
              <a:rPr lang="en-US" dirty="0" err="1"/>
              <a:t>cinerea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EF10E-73D2-461D-9437-1AA8EF6DA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Butternut</a:t>
            </a:r>
          </a:p>
          <a:p>
            <a:endParaRPr lang="en-US"/>
          </a:p>
          <a:p>
            <a:r>
              <a:rPr lang="en-US"/>
              <a:t>Fruit is longer than it is wide</a:t>
            </a:r>
          </a:p>
          <a:p>
            <a:r>
              <a:rPr lang="en-US"/>
              <a:t>Leaves are </a:t>
            </a:r>
            <a:r>
              <a:rPr lang="en-US" b="1"/>
              <a:t>densely hairy underneath</a:t>
            </a:r>
            <a:r>
              <a:rPr lang="en-US"/>
              <a:t>, hairs are branched (stellate)</a:t>
            </a:r>
          </a:p>
          <a:p>
            <a:pPr lvl="1"/>
            <a:r>
              <a:rPr lang="en-US" b="1"/>
              <a:t>Leafstalk </a:t>
            </a:r>
            <a:r>
              <a:rPr lang="en-US" b="1" dirty="0"/>
              <a:t>has sticky hairs</a:t>
            </a:r>
          </a:p>
          <a:p>
            <a:pPr lvl="1"/>
            <a:r>
              <a:rPr lang="en-US" dirty="0"/>
              <a:t>Leaf scar has hair on top edge</a:t>
            </a:r>
          </a:p>
        </p:txBody>
      </p:sp>
      <p:pic>
        <p:nvPicPr>
          <p:cNvPr id="23554" name="Picture 2" descr="https://www.dendroapp.frec.vt.edu/VT_Assets/Fact_Sheets/images/Juglans%20cinerea/leaf1.jpg">
            <a:extLst>
              <a:ext uri="{FF2B5EF4-FFF2-40B4-BE49-F238E27FC236}">
                <a16:creationId xmlns:a16="http://schemas.microsoft.com/office/drawing/2014/main" id="{79F8EB8F-12FB-4195-A3A7-E90410FE4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5782" y="645106"/>
            <a:ext cx="3345438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6" name="Picture 4" descr="https://www.dendroapp.frec.vt.edu/VT_Assets/Fact_Sheets/images/Juglans%20cinerea/fruit1.jpg">
            <a:extLst>
              <a:ext uri="{FF2B5EF4-FFF2-40B4-BE49-F238E27FC236}">
                <a16:creationId xmlns:a16="http://schemas.microsoft.com/office/drawing/2014/main" id="{91CF6810-8040-4EA2-ADBB-ACFCAD12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35" y="759433"/>
            <a:ext cx="1364052" cy="2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s://www.dendroapp.frec.vt.edu/VT_Assets/Fact_Sheets/images/Juglans%20cinerea/flower1.jpg">
            <a:extLst>
              <a:ext uri="{FF2B5EF4-FFF2-40B4-BE49-F238E27FC236}">
                <a16:creationId xmlns:a16="http://schemas.microsoft.com/office/drawing/2014/main" id="{56550174-5A8C-4267-93CE-609CD0C63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310" y="3233445"/>
            <a:ext cx="1733550" cy="242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https://www.dendroapp.frec.vt.edu/VT_Assets/Fact_Sheets/images/Juglans%20cinerea/twig1.jpg">
            <a:extLst>
              <a:ext uri="{FF2B5EF4-FFF2-40B4-BE49-F238E27FC236}">
                <a16:creationId xmlns:a16="http://schemas.microsoft.com/office/drawing/2014/main" id="{9DE1D399-4C04-4664-81C0-FC9563D98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181" y="817037"/>
            <a:ext cx="1500307" cy="225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CD3550-AE0D-4CA7-9B3C-D98B99A5C917}"/>
              </a:ext>
            </a:extLst>
          </p:cNvPr>
          <p:cNvSpPr/>
          <p:nvPr/>
        </p:nvSpPr>
        <p:spPr>
          <a:xfrm>
            <a:off x="6568085" y="613441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http://dendro.cnre.vt.edu/dendrology/syllabus/factsheet.cfm?ID=31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2015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904105A8-C8C8-465B-9CA1-5F520E3618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EC061-33FD-478E-B3F1-7E98F2577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Juglans </a:t>
            </a:r>
            <a:r>
              <a:rPr lang="en-US" dirty="0" err="1"/>
              <a:t>nigra</a:t>
            </a:r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3682DB0-799E-4151-B7E4-484328AFCB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8DCA-F3FC-4007-8BAD-5DC916C1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Black walnut</a:t>
            </a:r>
          </a:p>
          <a:p>
            <a:endParaRPr lang="en-US" dirty="0"/>
          </a:p>
          <a:p>
            <a:r>
              <a:rPr lang="en-US" dirty="0"/>
              <a:t>Fruit is spherical</a:t>
            </a:r>
          </a:p>
          <a:p>
            <a:r>
              <a:rPr lang="en-US" b="1" dirty="0"/>
              <a:t>Leafstalk and petioles are short pubescent</a:t>
            </a:r>
          </a:p>
          <a:p>
            <a:r>
              <a:rPr lang="en-US" dirty="0"/>
              <a:t>Short hairs on undersides along vein ribs</a:t>
            </a:r>
          </a:p>
          <a:p>
            <a:pPr lvl="1"/>
            <a:r>
              <a:rPr lang="en-US" dirty="0"/>
              <a:t>Hairs are simple (not branched)</a:t>
            </a:r>
          </a:p>
          <a:p>
            <a:endParaRPr lang="en-US" dirty="0"/>
          </a:p>
        </p:txBody>
      </p:sp>
      <p:pic>
        <p:nvPicPr>
          <p:cNvPr id="22532" name="Picture 4" descr="https://www.dendroapp.frec.vt.edu/VT_Assets/Fact_Sheets/images/Juglans%20nigra/twig1.jpg">
            <a:extLst>
              <a:ext uri="{FF2B5EF4-FFF2-40B4-BE49-F238E27FC236}">
                <a16:creationId xmlns:a16="http://schemas.microsoft.com/office/drawing/2014/main" id="{5003E3C6-7626-4B30-B83D-81D531F7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3388"/>
          <a:stretch/>
        </p:blipFill>
        <p:spPr bwMode="auto">
          <a:xfrm>
            <a:off x="6085769" y="623190"/>
            <a:ext cx="2647024" cy="255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www.dendroapp.frec.vt.edu/VT_Assets/Fact_Sheets/images/Juglans%20nigra/bark1.jpg">
            <a:extLst>
              <a:ext uri="{FF2B5EF4-FFF2-40B4-BE49-F238E27FC236}">
                <a16:creationId xmlns:a16="http://schemas.microsoft.com/office/drawing/2014/main" id="{AD345148-D3C6-461F-9DAA-698A61C7F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1" r="4" b="21727"/>
          <a:stretch/>
        </p:blipFill>
        <p:spPr bwMode="auto">
          <a:xfrm>
            <a:off x="6085766" y="3347643"/>
            <a:ext cx="2647024" cy="256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www.dendroapp.frec.vt.edu/VT_Assets/Fact_Sheets/images/Juglans%20nigra/leaf1.jpg">
            <a:extLst>
              <a:ext uri="{FF2B5EF4-FFF2-40B4-BE49-F238E27FC236}">
                <a16:creationId xmlns:a16="http://schemas.microsoft.com/office/drawing/2014/main" id="{E6EFA70F-FB01-47B6-9236-BAA025E19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r="7828" b="-1"/>
          <a:stretch/>
        </p:blipFill>
        <p:spPr bwMode="auto">
          <a:xfrm>
            <a:off x="8888793" y="623188"/>
            <a:ext cx="2640877" cy="5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 12">
            <a:extLst>
              <a:ext uri="{FF2B5EF4-FFF2-40B4-BE49-F238E27FC236}">
                <a16:creationId xmlns:a16="http://schemas.microsoft.com/office/drawing/2014/main" id="{59410641-1A57-45C8-9183-6B4AB48161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7C6E5-5324-49A5-83A6-4508261704C7}"/>
              </a:ext>
            </a:extLst>
          </p:cNvPr>
          <p:cNvSpPr/>
          <p:nvPr/>
        </p:nvSpPr>
        <p:spPr>
          <a:xfrm>
            <a:off x="6329172" y="619125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http://dendro.cnre.vt.edu/dendrology/syllabus/factsheet.cfm?ID=32</a:t>
            </a:r>
            <a:endParaRPr lang="en-US" sz="1000" dirty="0"/>
          </a:p>
        </p:txBody>
      </p:sp>
      <p:pic>
        <p:nvPicPr>
          <p:cNvPr id="22536" name="Picture 8" descr="https://www.dendroapp.frec.vt.edu/VT_Assets/Fact_Sheets/images/Juglans%20nigra/fruit1.jpg">
            <a:extLst>
              <a:ext uri="{FF2B5EF4-FFF2-40B4-BE49-F238E27FC236}">
                <a16:creationId xmlns:a16="http://schemas.microsoft.com/office/drawing/2014/main" id="{248FE7B4-CDC6-477D-9042-5FBF18F52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29" y="919791"/>
            <a:ext cx="1057928" cy="120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019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4AA6770-41C2-46B5-B437-CBCC3B2646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A3BAC-E62A-43DE-840D-87FC2A21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Juniperus</a:t>
            </a:r>
            <a:r>
              <a:rPr lang="en-US" dirty="0"/>
              <a:t> virginiana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C02CE57-7433-4AED-B8C5-F42C1A1F3B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850B-85E4-4FE2-A01E-D7B973CDF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Eastern redcedar</a:t>
            </a:r>
          </a:p>
          <a:p>
            <a:endParaRPr lang="en-US" sz="1600" dirty="0"/>
          </a:p>
          <a:p>
            <a:r>
              <a:rPr lang="en-US" sz="1600" b="1" dirty="0"/>
              <a:t>Berry-like cones</a:t>
            </a:r>
            <a:r>
              <a:rPr lang="en-US" sz="1600" dirty="0"/>
              <a:t>, light green in spring, turning dark blue when mature in fall</a:t>
            </a:r>
          </a:p>
          <a:p>
            <a:r>
              <a:rPr lang="en-US" sz="1600" dirty="0"/>
              <a:t>Bark is red-brown, exfoliating in long fibrous strips, sometimes ashy-grey where exposed</a:t>
            </a:r>
          </a:p>
          <a:p>
            <a:r>
              <a:rPr lang="en-US" sz="1600" dirty="0"/>
              <a:t>Two main types of leaves</a:t>
            </a:r>
          </a:p>
          <a:p>
            <a:pPr lvl="1"/>
            <a:r>
              <a:rPr lang="en-US" b="1" dirty="0"/>
              <a:t>Dark blue-green needle-like leaves </a:t>
            </a:r>
            <a:r>
              <a:rPr lang="en-US" dirty="0"/>
              <a:t>(sharp) often on young trees and fast-growing shoots</a:t>
            </a:r>
          </a:p>
          <a:p>
            <a:pPr lvl="1"/>
            <a:r>
              <a:rPr lang="en-US" b="1" dirty="0"/>
              <a:t>Scale-like, more atypical juniper leaves</a:t>
            </a:r>
            <a:r>
              <a:rPr lang="en-US" dirty="0"/>
              <a:t>, 4 sides tightly held to twig</a:t>
            </a:r>
          </a:p>
        </p:txBody>
      </p:sp>
      <p:pic>
        <p:nvPicPr>
          <p:cNvPr id="21510" name="Picture 6" descr="https://www.dendroapp.frec.vt.edu/VT_Assets/Fact_Sheets/images/Juniperus%20virginiana/fruit1.jpg">
            <a:extLst>
              <a:ext uri="{FF2B5EF4-FFF2-40B4-BE49-F238E27FC236}">
                <a16:creationId xmlns:a16="http://schemas.microsoft.com/office/drawing/2014/main" id="{4D0D58EA-B44C-4682-A50E-41F3EADB7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5" b="20413"/>
          <a:stretch/>
        </p:blipFill>
        <p:spPr bwMode="auto">
          <a:xfrm>
            <a:off x="6238220" y="623188"/>
            <a:ext cx="1849366" cy="168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s://www.dendroapp.frec.vt.edu/VT_Assets/Fact_Sheets/images/Juniperus%20virginiana/twig1.jpg">
            <a:extLst>
              <a:ext uri="{FF2B5EF4-FFF2-40B4-BE49-F238E27FC236}">
                <a16:creationId xmlns:a16="http://schemas.microsoft.com/office/drawing/2014/main" id="{704F6C3E-1565-4244-8FE3-0F47F4107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6" r="7" b="5968"/>
          <a:stretch/>
        </p:blipFill>
        <p:spPr bwMode="auto">
          <a:xfrm>
            <a:off x="6238220" y="2425956"/>
            <a:ext cx="1849366" cy="168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www.dendroapp.frec.vt.edu/VT_Assets/Fact_Sheets/images/Juniperus%20virginiana/flower1.jpg">
            <a:extLst>
              <a:ext uri="{FF2B5EF4-FFF2-40B4-BE49-F238E27FC236}">
                <a16:creationId xmlns:a16="http://schemas.microsoft.com/office/drawing/2014/main" id="{5D6ECBF4-5231-4F29-8AB9-A8A6032F3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3" r="7" b="7352"/>
          <a:stretch/>
        </p:blipFill>
        <p:spPr bwMode="auto">
          <a:xfrm>
            <a:off x="6238220" y="4228724"/>
            <a:ext cx="1849366" cy="168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https://www.dendroapp.frec.vt.edu/VT_Assets/Fact_Sheets/images/Juniperus%20virginiana/bark1.jpg">
            <a:extLst>
              <a:ext uri="{FF2B5EF4-FFF2-40B4-BE49-F238E27FC236}">
                <a16:creationId xmlns:a16="http://schemas.microsoft.com/office/drawing/2014/main" id="{F1779782-08A7-49AE-B4C6-7D7C253EE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" b="-1"/>
          <a:stretch/>
        </p:blipFill>
        <p:spPr bwMode="auto">
          <a:xfrm>
            <a:off x="8210938" y="623188"/>
            <a:ext cx="3329355" cy="5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Freeform 12">
            <a:extLst>
              <a:ext uri="{FF2B5EF4-FFF2-40B4-BE49-F238E27FC236}">
                <a16:creationId xmlns:a16="http://schemas.microsoft.com/office/drawing/2014/main" id="{E100387D-4DA7-4073-8111-0359E507C3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2084D-E0CC-41A0-B0E4-B4287D6937F9}"/>
              </a:ext>
            </a:extLst>
          </p:cNvPr>
          <p:cNvSpPr/>
          <p:nvPr/>
        </p:nvSpPr>
        <p:spPr>
          <a:xfrm>
            <a:off x="6523578" y="619125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http://dendro.cnre.vt.edu/dendrology/syllabus/factsheet.cfm?ID=97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98189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9AD87-6A82-4925-BA16-0B4ACC839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Lindera benzoin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AB62-D2CB-4F80-8409-BE965E151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Spicebush</a:t>
            </a:r>
          </a:p>
          <a:p>
            <a:endParaRPr lang="en-US" dirty="0"/>
          </a:p>
          <a:p>
            <a:r>
              <a:rPr lang="en-US" dirty="0"/>
              <a:t>Shrub to small tree, very rapidly takes over an area</a:t>
            </a:r>
          </a:p>
          <a:p>
            <a:r>
              <a:rPr lang="en-US" dirty="0"/>
              <a:t>Bark has small, light-colored lenticels</a:t>
            </a:r>
          </a:p>
          <a:p>
            <a:r>
              <a:rPr lang="en-US" dirty="0"/>
              <a:t>Small yellow flowers in spring</a:t>
            </a:r>
          </a:p>
          <a:p>
            <a:r>
              <a:rPr lang="en-US" dirty="0"/>
              <a:t>Leaves can be very small to almost half a hand</a:t>
            </a:r>
          </a:p>
          <a:p>
            <a:pPr lvl="1"/>
            <a:r>
              <a:rPr lang="en-US" b="1" dirty="0"/>
              <a:t>Alternate</a:t>
            </a:r>
            <a:r>
              <a:rPr lang="en-US" dirty="0"/>
              <a:t>, simple, elliptical, entire</a:t>
            </a:r>
          </a:p>
          <a:p>
            <a:pPr lvl="1"/>
            <a:r>
              <a:rPr lang="en-US" b="1" dirty="0"/>
              <a:t>When crushed, strong spice smell (like allspice)</a:t>
            </a:r>
          </a:p>
          <a:p>
            <a:pPr lvl="1"/>
            <a:r>
              <a:rPr lang="en-US" dirty="0"/>
              <a:t>Red berry fruit also has this smell (can be dried and used for allspice)</a:t>
            </a:r>
          </a:p>
        </p:txBody>
      </p:sp>
      <p:pic>
        <p:nvPicPr>
          <p:cNvPr id="20482" name="Picture 2" descr="https://www.dendroapp.frec.vt.edu/VT_Assets/Fact_Sheets/images/Lindera%20benzoin/leaf1.jpg">
            <a:extLst>
              <a:ext uri="{FF2B5EF4-FFF2-40B4-BE49-F238E27FC236}">
                <a16:creationId xmlns:a16="http://schemas.microsoft.com/office/drawing/2014/main" id="{CA6A074A-4F87-4623-8501-9DA42EB3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55589" y="526116"/>
            <a:ext cx="2258514" cy="321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4" name="Picture 4" descr="https://www.dendroapp.frec.vt.edu/VT_Assets/Fact_Sheets/images/Lindera%20benzoin/bark1.jpg">
            <a:extLst>
              <a:ext uri="{FF2B5EF4-FFF2-40B4-BE49-F238E27FC236}">
                <a16:creationId xmlns:a16="http://schemas.microsoft.com/office/drawing/2014/main" id="{602A82AE-B40E-42D5-9105-1FE1A3A6A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166" y="3857755"/>
            <a:ext cx="1759937" cy="27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www.dendroapp.frec.vt.edu/VT_Assets/Fact_Sheets/images/Lindera%20benzoin/fruit1.jpg">
            <a:extLst>
              <a:ext uri="{FF2B5EF4-FFF2-40B4-BE49-F238E27FC236}">
                <a16:creationId xmlns:a16="http://schemas.microsoft.com/office/drawing/2014/main" id="{37F54337-6A39-4776-AFE6-4372F404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11" y="849920"/>
            <a:ext cx="2973300" cy="44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860644-1CAE-4BE9-94C9-A24EBC3F9767}"/>
              </a:ext>
            </a:extLst>
          </p:cNvPr>
          <p:cNvSpPr/>
          <p:nvPr/>
        </p:nvSpPr>
        <p:spPr>
          <a:xfrm>
            <a:off x="5771876" y="656810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http://dendro.cnre.vt.edu/dendrology/syllabus/factsheet.cfm?ID=123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2642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9BD230D-0708-4782-93C2-6421485ED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07B44-B50B-483C-8EBF-71009807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dirty="0"/>
              <a:t>Acer rubrum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30D25A-547E-4D17-B65E-FA2B888931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ADAA6-FD32-436B-A55A-3D1FB3350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446776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 maple</a:t>
            </a:r>
          </a:p>
          <a:p>
            <a:endParaRPr lang="en-US" dirty="0"/>
          </a:p>
          <a:p>
            <a:r>
              <a:rPr lang="en-US" dirty="0"/>
              <a:t>Bark smooth and light grey young, otherwise darker and breaks up into long, fine scaly plates</a:t>
            </a:r>
          </a:p>
          <a:p>
            <a:r>
              <a:rPr lang="en-US" dirty="0"/>
              <a:t>Buds reddish and lustrous with small lenticels</a:t>
            </a:r>
          </a:p>
          <a:p>
            <a:r>
              <a:rPr lang="en-US" dirty="0"/>
              <a:t>Fruit is light brown to reddish samaras on long stems</a:t>
            </a:r>
          </a:p>
          <a:p>
            <a:r>
              <a:rPr lang="en-US" b="1" dirty="0"/>
              <a:t>Leaves opposite, have red petioles</a:t>
            </a:r>
          </a:p>
          <a:p>
            <a:pPr lvl="1"/>
            <a:r>
              <a:rPr lang="en-US" dirty="0"/>
              <a:t>3 lobes, toothed, </a:t>
            </a:r>
            <a:r>
              <a:rPr lang="en-US" b="1" dirty="0"/>
              <a:t>pale underside</a:t>
            </a:r>
          </a:p>
        </p:txBody>
      </p:sp>
      <p:pic>
        <p:nvPicPr>
          <p:cNvPr id="2050" name="Picture 2" descr="https://www.dendroapp.frec.vt.edu/VT_Assets/Fact_Sheets/images/Acer%20rubrum/leaf1.jpg">
            <a:extLst>
              <a:ext uri="{FF2B5EF4-FFF2-40B4-BE49-F238E27FC236}">
                <a16:creationId xmlns:a16="http://schemas.microsoft.com/office/drawing/2014/main" id="{A1597AC8-E9C2-4BFE-A82E-336EF96FF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84807" y="399718"/>
            <a:ext cx="2651922" cy="39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F39C56FC-EE04-4CE0-8DE2-736A201E9A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www.dendroapp.frec.vt.edu/VT_Assets/Fact_Sheets/images/Acer%20rubrum/fruit1.jpg">
            <a:extLst>
              <a:ext uri="{FF2B5EF4-FFF2-40B4-BE49-F238E27FC236}">
                <a16:creationId xmlns:a16="http://schemas.microsoft.com/office/drawing/2014/main" id="{85EA80A2-0151-4E95-A597-A92BB70F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290" y="299175"/>
            <a:ext cx="2057839" cy="311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endroapp.frec.vt.edu/VT_Assets/Fact_Sheets/images/Acer%20rubrum/twig1.jpg">
            <a:extLst>
              <a:ext uri="{FF2B5EF4-FFF2-40B4-BE49-F238E27FC236}">
                <a16:creationId xmlns:a16="http://schemas.microsoft.com/office/drawing/2014/main" id="{AA0DB423-76B5-46E3-9E93-EDD117EF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62" y="299175"/>
            <a:ext cx="965352" cy="256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dendroapp.frec.vt.edu/VT_Assets/Fact_Sheets/images/Acer%20rubrum/bark1.jpg">
            <a:extLst>
              <a:ext uri="{FF2B5EF4-FFF2-40B4-BE49-F238E27FC236}">
                <a16:creationId xmlns:a16="http://schemas.microsoft.com/office/drawing/2014/main" id="{176748D8-34F8-4B66-9BED-99A4DF79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07" y="3640595"/>
            <a:ext cx="2057839" cy="257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1DFD38-7139-453D-A2BA-04E6D9048D7E}"/>
              </a:ext>
            </a:extLst>
          </p:cNvPr>
          <p:cNvSpPr/>
          <p:nvPr/>
        </p:nvSpPr>
        <p:spPr>
          <a:xfrm>
            <a:off x="7772400" y="6406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60490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B167E-F51C-43A1-9E63-292050DF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Liriodendron </a:t>
            </a:r>
            <a:r>
              <a:rPr lang="en-US" dirty="0" err="1"/>
              <a:t>tulipifera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9FF71-FF5B-43E1-903A-13685B3F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Tulip-poplar</a:t>
            </a:r>
          </a:p>
          <a:p>
            <a:endParaRPr lang="en-US" dirty="0"/>
          </a:p>
          <a:p>
            <a:r>
              <a:rPr lang="en-US" dirty="0"/>
              <a:t>Unique leaves, alternate</a:t>
            </a:r>
          </a:p>
          <a:p>
            <a:r>
              <a:rPr lang="en-US" dirty="0"/>
              <a:t>Showy, large, yellow, tulip-like flowers</a:t>
            </a:r>
          </a:p>
          <a:p>
            <a:r>
              <a:rPr lang="en-US" dirty="0"/>
              <a:t>Fruit is shaggy cone of samaras</a:t>
            </a:r>
          </a:p>
          <a:p>
            <a:r>
              <a:rPr lang="en-US" dirty="0"/>
              <a:t>Tallest trees in plot</a:t>
            </a:r>
          </a:p>
          <a:p>
            <a:pPr lvl="1"/>
            <a:r>
              <a:rPr lang="en-US" dirty="0"/>
              <a:t>Bark has many white furrows</a:t>
            </a:r>
          </a:p>
        </p:txBody>
      </p:sp>
      <p:pic>
        <p:nvPicPr>
          <p:cNvPr id="19458" name="Picture 2" descr="https://www.dendroapp.frec.vt.edu/VT_Assets/Fact_Sheets/images/Liriodendron%20tulipifera/leaf1.jpg">
            <a:extLst>
              <a:ext uri="{FF2B5EF4-FFF2-40B4-BE49-F238E27FC236}">
                <a16:creationId xmlns:a16="http://schemas.microsoft.com/office/drawing/2014/main" id="{464DA80E-DD1D-4915-9613-70D96005D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4893" y="645106"/>
            <a:ext cx="2499903" cy="37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0" name="Picture 4" descr="https://www.dendroapp.frec.vt.edu/VT_Assets/Fact_Sheets/images/Liriodendron%20tulipifera/flower1.jpg">
            <a:extLst>
              <a:ext uri="{FF2B5EF4-FFF2-40B4-BE49-F238E27FC236}">
                <a16:creationId xmlns:a16="http://schemas.microsoft.com/office/drawing/2014/main" id="{B1ACA025-850D-4DCE-AA7A-9A8A21B8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258" y="3802732"/>
            <a:ext cx="1922759" cy="289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www.dendroapp.frec.vt.edu/VT_Assets/Fact_Sheets/images/Liriodendron%20tulipifera/bark1.jpg">
            <a:extLst>
              <a:ext uri="{FF2B5EF4-FFF2-40B4-BE49-F238E27FC236}">
                <a16:creationId xmlns:a16="http://schemas.microsoft.com/office/drawing/2014/main" id="{E5998138-DBF8-4B82-AFEA-B446E0F4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54" y="719744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031B3D-3C0C-44F8-B8D6-B5B1B9577A3C}"/>
              </a:ext>
            </a:extLst>
          </p:cNvPr>
          <p:cNvSpPr/>
          <p:nvPr/>
        </p:nvSpPr>
        <p:spPr>
          <a:xfrm>
            <a:off x="7264400" y="627883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http://dendro.cnre.vt.edu/dendrology/syllabus/factsheet.cfm?ID=54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22506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86AE3-EE34-4B04-A968-5B8C9EE7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Lonicera japonica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4CE9-5613-4165-A3C0-32E8AC914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Japanese honeysuckle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Twisting vine</a:t>
            </a:r>
          </a:p>
          <a:p>
            <a:r>
              <a:rPr lang="en-US" dirty="0"/>
              <a:t>Normal honeysuckle flowers</a:t>
            </a:r>
          </a:p>
          <a:p>
            <a:r>
              <a:rPr lang="en-US" b="1" dirty="0"/>
              <a:t>Opposite leaves</a:t>
            </a:r>
            <a:r>
              <a:rPr lang="en-US" dirty="0"/>
              <a:t>, simple, entire</a:t>
            </a:r>
          </a:p>
        </p:txBody>
      </p:sp>
      <p:pic>
        <p:nvPicPr>
          <p:cNvPr id="18434" name="Picture 2" descr="https://www.dendroapp.frec.vt.edu/VT_Assets/Fact_Sheets/images/Lonicera%20japonica/flower1.jpg">
            <a:extLst>
              <a:ext uri="{FF2B5EF4-FFF2-40B4-BE49-F238E27FC236}">
                <a16:creationId xmlns:a16="http://schemas.microsoft.com/office/drawing/2014/main" id="{A30D8DA1-6EFE-493E-956B-2DAF4C67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699" y="1748895"/>
            <a:ext cx="2466217" cy="308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 descr="https://www.dendroapp.frec.vt.edu/VT_Assets/Fact_Sheets/images/Lonicera%20japonica/leaf1.jpg">
            <a:extLst>
              <a:ext uri="{FF2B5EF4-FFF2-40B4-BE49-F238E27FC236}">
                <a16:creationId xmlns:a16="http://schemas.microsoft.com/office/drawing/2014/main" id="{CD93B6B8-0AB2-4D40-87F5-58ECA5DB4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228" y="749118"/>
            <a:ext cx="2898394" cy="49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EBCDDD-69DB-4470-BC75-48302E079A97}"/>
              </a:ext>
            </a:extLst>
          </p:cNvPr>
          <p:cNvSpPr/>
          <p:nvPr/>
        </p:nvSpPr>
        <p:spPr>
          <a:xfrm>
            <a:off x="5462228" y="589285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http://dendro.cnre.vt.edu/dendrology/syllabus/factsheet.cfm?ID=153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3179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7E63B-F220-49A5-B248-D7F91EBF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Lonicera </a:t>
            </a:r>
            <a:r>
              <a:rPr lang="en-US" dirty="0" err="1"/>
              <a:t>maackii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1651-8276-4999-B80E-C02B22D47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Amur honeysuckle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Can be large shrub, multi-stemmed, drooping shape</a:t>
            </a:r>
          </a:p>
          <a:p>
            <a:r>
              <a:rPr lang="en-US" dirty="0"/>
              <a:t>Leaves simple, opposite, tapered tip, slightly fuzzy below</a:t>
            </a:r>
          </a:p>
          <a:p>
            <a:r>
              <a:rPr lang="en-US" dirty="0"/>
              <a:t>Fruits are red juicy berries</a:t>
            </a:r>
          </a:p>
          <a:p>
            <a:r>
              <a:rPr lang="en-US" dirty="0"/>
              <a:t>Flowers look/smell like typical honeysuckle</a:t>
            </a:r>
          </a:p>
        </p:txBody>
      </p:sp>
      <p:pic>
        <p:nvPicPr>
          <p:cNvPr id="17410" name="Picture 2" descr="https://www.dendroapp.frec.vt.edu/VT_Assets/Fact_Sheets/images/Lonicera%20maackii/leaf1.jpg">
            <a:extLst>
              <a:ext uri="{FF2B5EF4-FFF2-40B4-BE49-F238E27FC236}">
                <a16:creationId xmlns:a16="http://schemas.microsoft.com/office/drawing/2014/main" id="{0770402A-56F4-4CA1-A900-DBA60D59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4" descr="https://www.dendroapp.frec.vt.edu/VT_Assets/Fact_Sheets/images/Lonicera%20maackii/flower1.jpg">
            <a:extLst>
              <a:ext uri="{FF2B5EF4-FFF2-40B4-BE49-F238E27FC236}">
                <a16:creationId xmlns:a16="http://schemas.microsoft.com/office/drawing/2014/main" id="{6AE7075B-5414-4766-A9C4-E51066D74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5" y="375558"/>
            <a:ext cx="1821579" cy="273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www.dendroapp.frec.vt.edu/VT_Assets/Fact_Sheets/images/Lonicera%20maackii/form1.jpg">
            <a:extLst>
              <a:ext uri="{FF2B5EF4-FFF2-40B4-BE49-F238E27FC236}">
                <a16:creationId xmlns:a16="http://schemas.microsoft.com/office/drawing/2014/main" id="{51737781-1118-4ADE-BEAE-742D2782E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871" y="3408681"/>
            <a:ext cx="1987922" cy="307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8BB160-2894-44E5-AA4C-485ECC9C3263}"/>
              </a:ext>
            </a:extLst>
          </p:cNvPr>
          <p:cNvSpPr/>
          <p:nvPr/>
        </p:nvSpPr>
        <p:spPr>
          <a:xfrm>
            <a:off x="6329172" y="652462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http://dendro.cnre.vt.edu/dendrology/syllabus/factsheet.cfm?ID=268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62541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09309-65F8-4B1C-8D93-660F0E8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Microstegium</a:t>
            </a:r>
            <a:r>
              <a:rPr lang="en-US" dirty="0"/>
              <a:t> </a:t>
            </a:r>
            <a:r>
              <a:rPr lang="en-US" dirty="0" err="1"/>
              <a:t>vimineum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6B2FD-EA29-4A27-B442-EC7C803E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Japenese</a:t>
            </a:r>
            <a:r>
              <a:rPr lang="en-US" dirty="0"/>
              <a:t> </a:t>
            </a:r>
            <a:r>
              <a:rPr lang="en-US" dirty="0" err="1"/>
              <a:t>stiltgrass</a:t>
            </a:r>
            <a:endParaRPr lang="en-US" dirty="0"/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Elongated leaves, alternate</a:t>
            </a:r>
          </a:p>
          <a:p>
            <a:pPr lvl="1"/>
            <a:r>
              <a:rPr lang="en-US" b="1" dirty="0"/>
              <a:t>NO RIPPLES (smooth)</a:t>
            </a:r>
          </a:p>
          <a:p>
            <a:pPr lvl="1"/>
            <a:r>
              <a:rPr lang="en-US" dirty="0"/>
              <a:t>Not too glabrous</a:t>
            </a:r>
          </a:p>
          <a:p>
            <a:pPr lvl="1"/>
            <a:r>
              <a:rPr lang="en-US" dirty="0"/>
              <a:t>Thin leaves</a:t>
            </a:r>
          </a:p>
          <a:p>
            <a:r>
              <a:rPr lang="en-US" dirty="0"/>
              <a:t>Ground cover</a:t>
            </a:r>
          </a:p>
        </p:txBody>
      </p:sp>
      <p:pic>
        <p:nvPicPr>
          <p:cNvPr id="1026" name="Picture 2" descr="Large Photo of Microstegium vimineum">
            <a:extLst>
              <a:ext uri="{FF2B5EF4-FFF2-40B4-BE49-F238E27FC236}">
                <a16:creationId xmlns:a16="http://schemas.microsoft.com/office/drawing/2014/main" id="{4C0BC7EB-78CE-48B3-B670-D66754C72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r="5290" b="-2"/>
          <a:stretch/>
        </p:blipFill>
        <p:spPr bwMode="auto">
          <a:xfrm>
            <a:off x="6487885" y="413867"/>
            <a:ext cx="5477120" cy="41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Large Photo of Microstegium vimineum">
            <a:extLst>
              <a:ext uri="{FF2B5EF4-FFF2-40B4-BE49-F238E27FC236}">
                <a16:creationId xmlns:a16="http://schemas.microsoft.com/office/drawing/2014/main" id="{D83BD023-18C2-471C-A69D-8D6A67C7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183" y="4545936"/>
            <a:ext cx="3099707" cy="206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75D1C0-E6FF-468F-8691-BD15BFEBE2C3}"/>
              </a:ext>
            </a:extLst>
          </p:cNvPr>
          <p:cNvSpPr/>
          <p:nvPr/>
        </p:nvSpPr>
        <p:spPr>
          <a:xfrm>
            <a:off x="8278740" y="5456062"/>
            <a:ext cx="32640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https://plants.usda.gov/core/profile?symbol=MIVI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3636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BF806-690B-4620-8A8C-C052F5BB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Nyssa sylvatica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D9AF-09E7-4C7F-A061-B08FE7200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Blackgum</a:t>
            </a:r>
            <a:endParaRPr lang="en-US" dirty="0"/>
          </a:p>
          <a:p>
            <a:endParaRPr lang="en-US" dirty="0"/>
          </a:p>
          <a:p>
            <a:r>
              <a:rPr lang="en-US" dirty="0"/>
              <a:t>Greenish twigs become red-brown to grey</a:t>
            </a:r>
          </a:p>
          <a:p>
            <a:r>
              <a:rPr lang="en-US" b="1" dirty="0"/>
              <a:t>Older bark checkered, chunky, deep furrows</a:t>
            </a:r>
          </a:p>
          <a:p>
            <a:r>
              <a:rPr lang="en-US" dirty="0"/>
              <a:t>Fruit is berries in small bunches (3+)</a:t>
            </a:r>
          </a:p>
          <a:p>
            <a:r>
              <a:rPr lang="en-US" b="1" dirty="0"/>
              <a:t>Leathery leaves</a:t>
            </a:r>
            <a:r>
              <a:rPr lang="en-US" dirty="0"/>
              <a:t>, variable in shape (entire to random serrations)</a:t>
            </a:r>
          </a:p>
          <a:p>
            <a:pPr lvl="1"/>
            <a:r>
              <a:rPr lang="en-US" dirty="0"/>
              <a:t>Alternate, short petiole</a:t>
            </a:r>
          </a:p>
          <a:p>
            <a:pPr lvl="1"/>
            <a:r>
              <a:rPr lang="en-US" b="1" dirty="0"/>
              <a:t>Multiple leaves from one point</a:t>
            </a:r>
          </a:p>
        </p:txBody>
      </p:sp>
      <p:pic>
        <p:nvPicPr>
          <p:cNvPr id="16386" name="Picture 2" descr="https://www.dendroapp.frec.vt.edu/VT_Assets/Fact_Sheets/images/Nyssa%20sylvatica/leaf1.jpg">
            <a:extLst>
              <a:ext uri="{FF2B5EF4-FFF2-40B4-BE49-F238E27FC236}">
                <a16:creationId xmlns:a16="http://schemas.microsoft.com/office/drawing/2014/main" id="{47041944-2F13-43C7-8C22-59A0C94B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4047" y="645106"/>
            <a:ext cx="322736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E8315-B8BF-4158-8BF8-CB8452FCACD6}"/>
              </a:ext>
            </a:extLst>
          </p:cNvPr>
          <p:cNvSpPr/>
          <p:nvPr/>
        </p:nvSpPr>
        <p:spPr>
          <a:xfrm>
            <a:off x="6819900" y="606122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http://dendro.cnre.vt.edu/dendrology/syllabus/factsheet.cfm?ID=60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16175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71560-3267-4F7C-A415-6AAA32333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Oplismenus</a:t>
            </a:r>
            <a:r>
              <a:rPr lang="en-US" dirty="0"/>
              <a:t> </a:t>
            </a:r>
            <a:r>
              <a:rPr lang="en-US" dirty="0" err="1"/>
              <a:t>undulatifolius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1A587-7FB4-4C65-BCC2-7F4CBAC55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Wavyleaf </a:t>
            </a:r>
            <a:r>
              <a:rPr lang="en-US" dirty="0" err="1"/>
              <a:t>basketgrass</a:t>
            </a:r>
            <a:endParaRPr lang="en-US" dirty="0"/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dirty="0"/>
              <a:t>Small, glabrous, </a:t>
            </a:r>
            <a:r>
              <a:rPr lang="en-US" b="1" dirty="0"/>
              <a:t>ripples across leaves</a:t>
            </a:r>
          </a:p>
          <a:p>
            <a:r>
              <a:rPr lang="en-US" b="1" dirty="0"/>
              <a:t>Hairy stems</a:t>
            </a:r>
          </a:p>
        </p:txBody>
      </p:sp>
      <p:pic>
        <p:nvPicPr>
          <p:cNvPr id="2050" name="Picture 2" descr="https://bugwoodcloud.org/images/768x512/5389748.jpg">
            <a:extLst>
              <a:ext uri="{FF2B5EF4-FFF2-40B4-BE49-F238E27FC236}">
                <a16:creationId xmlns:a16="http://schemas.microsoft.com/office/drawing/2014/main" id="{B5FFF190-9366-4D12-98E3-5538A4BC6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8" b="1"/>
          <a:stretch/>
        </p:blipFill>
        <p:spPr bwMode="auto">
          <a:xfrm>
            <a:off x="8235399" y="514818"/>
            <a:ext cx="3680621" cy="278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bugwoodcloud.org/images/768x512/5385774.jpg">
            <a:extLst>
              <a:ext uri="{FF2B5EF4-FFF2-40B4-BE49-F238E27FC236}">
                <a16:creationId xmlns:a16="http://schemas.microsoft.com/office/drawing/2014/main" id="{024AC4CE-79A2-4349-B32E-F9E369D18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602" y="489708"/>
            <a:ext cx="3650278" cy="273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ugwoodcloud.org/images/768x512/5445026.jpg">
            <a:extLst>
              <a:ext uri="{FF2B5EF4-FFF2-40B4-BE49-F238E27FC236}">
                <a16:creationId xmlns:a16="http://schemas.microsoft.com/office/drawing/2014/main" id="{8490400F-FE4F-4F7B-89DD-C78C24A67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399" y="3499001"/>
            <a:ext cx="2357202" cy="28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46FD62-D7FD-4194-B0B8-F4AAE17A9B8C}"/>
              </a:ext>
            </a:extLst>
          </p:cNvPr>
          <p:cNvSpPr/>
          <p:nvPr/>
        </p:nvSpPr>
        <p:spPr>
          <a:xfrm>
            <a:off x="7982861" y="63212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https://www.invasiveplantatlas.org/subject.html?sub=79593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9090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8BCCC-ABAD-44E0-A61E-9F7203EE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Ostrya</a:t>
            </a:r>
            <a:r>
              <a:rPr lang="en-US" dirty="0"/>
              <a:t> virginiana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D6D23-650C-483C-8120-5D64CF3DB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44339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American hophornbeam</a:t>
            </a:r>
          </a:p>
          <a:p>
            <a:pPr>
              <a:lnSpc>
                <a:spcPct val="90000"/>
              </a:lnSpc>
            </a:pPr>
            <a:endParaRPr lang="en-US" sz="1100" dirty="0"/>
          </a:p>
          <a:p>
            <a:pPr>
              <a:lnSpc>
                <a:spcPct val="90000"/>
              </a:lnSpc>
            </a:pPr>
            <a:r>
              <a:rPr lang="en-US" sz="1100" b="1" dirty="0"/>
              <a:t>Young seed pods white-green, clustered, flat (looks like hops,</a:t>
            </a:r>
            <a:r>
              <a:rPr lang="en-US" sz="1100" dirty="0"/>
              <a:t> hence the name)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Mature in late summer, then turn brown and persist through winter</a:t>
            </a:r>
          </a:p>
          <a:p>
            <a:pPr>
              <a:lnSpc>
                <a:spcPct val="90000"/>
              </a:lnSpc>
            </a:pPr>
            <a:r>
              <a:rPr lang="en-US" sz="1100" b="1" dirty="0"/>
              <a:t>Young bark very much like Prunus </a:t>
            </a:r>
            <a:r>
              <a:rPr lang="en-US" sz="1100" dirty="0"/>
              <a:t>(white lenticels, smooth-</a:t>
            </a:r>
            <a:r>
              <a:rPr lang="en-US" sz="1100" dirty="0" err="1"/>
              <a:t>ish</a:t>
            </a:r>
            <a:r>
              <a:rPr lang="en-US" sz="11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Twigs are reddish with white lenticels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Old bark shaggy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Leaves stiff, alternate, double-toothed, sharp (bristles on tips)</a:t>
            </a:r>
          </a:p>
          <a:p>
            <a:pPr lvl="1">
              <a:lnSpc>
                <a:spcPct val="90000"/>
              </a:lnSpc>
            </a:pPr>
            <a:r>
              <a:rPr lang="en-US" sz="1100" b="1" dirty="0"/>
              <a:t>Hairy, green petioles, green and plastic-y feel above, paler and fuzzy/orange tinge below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Bud at nodes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Wavy margin, </a:t>
            </a:r>
            <a:r>
              <a:rPr lang="en-US" sz="1100" b="1" dirty="0"/>
              <a:t>leaves folded at midvein</a:t>
            </a:r>
            <a:r>
              <a:rPr lang="en-US" sz="1100" dirty="0"/>
              <a:t>, hang down from twig</a:t>
            </a:r>
          </a:p>
        </p:txBody>
      </p:sp>
      <p:pic>
        <p:nvPicPr>
          <p:cNvPr id="1026" name="Picture 2" descr="https://lh3.googleusercontent.com/8FevqctgK1EB0c-fnbvvfKuJLU_f1PirYw4VxnCKHScwH66V24Z8dLnZrTfjW2jSBSii-tr1h-8hAHZKeEw1XdY2TV66tIn8oWjYUYtKZV1dDE16JaKPnwf_E6iXG8sXi3uTW6kJQVZAlJ3t0k8YkSJ_SQEtr-JQmJivYZaSb5pJYBhmu8giX8Im-6GbE-o4h-IIosha8Ql2JHHWH4uwZ_XFdgUFXSgauZE25_N80lgfELqD9nZyr0Y__XFb9zWIEg76zhCIKunt5ty_M59XhM2Z3jmgND_WNxpikrwBlGTJFFO1lE2Bbh17S-2Fhwq8S_Bku5v-I4oYeQB6t-17f7AM61UfQlqSz_6WW7j6F3THDq22npboeaECAr6UP-WXlPRVRtmKvA5zsWIr-DsK4Ac8_ZRT57e5-eZEdSQsY_dfXinPKV1YzCFcUtzsOCJCA_XXMDZGJHU4yHNtw2vAWHNQlpQBTMuzOWZ07z5R7kLsoAqL72Tr1uWo-ojF2JmRZylfg0AspVEHuTLojqYYcTsTHiT3txzQpYy6nPkh-ZdAknOOb86lK6xNyv_2FnrQ30lN1Z-nPTrKhZqcyfXGZEQPdZ2iWmlJ49lIAaE_MmNlTWRD-NzAmhAT4k6FveQr6suqyNYmjOF-C-7-ySBosH7PqxljWI8=w1175-h881-no">
            <a:extLst>
              <a:ext uri="{FF2B5EF4-FFF2-40B4-BE49-F238E27FC236}">
                <a16:creationId xmlns:a16="http://schemas.microsoft.com/office/drawing/2014/main" id="{BF4934AC-5051-4B8E-BCF4-23B03F3D6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7129" y="70064"/>
            <a:ext cx="4740534" cy="355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lh3.googleusercontent.com/UNahkTyr0TBE8Fpv7JhacSWmIDoth-ex95S8QLy_ILziYaT_h7jpXwWBK4CUMpOaMLDLq3-LkyvvVBPomMyzVLOgs446wjWN_fNWEnzw2jMzS9_EGTWz-sYE6GRxXHZc-C9CBcIgdTYXCyAb5FGekhN3H6MGmmQ7oouVUQ4JBN3ZpDG0wF7ILaSyW6nQj2Q79cP79cSxvv6PN5Hl7qI92lCkMqohzOYee1ROfNJWdibiL9SUtFYKJKxBiHtoiVb0aIoBmuirdEgqpjLRkDKv0nzg1xUvZHqw7coGZeckFLCx-iD2WJLsaDLtzzx-8WzUyIA-EoWND8D2t4-jlWquPLI7j8mC1247eEFx0IRpTIYBYa0VrJYYKEWSwVH0JBGgRfNTlxS5xIqeROu1q_jGVea_Cx8KpcqbBlzluBX4AKbDlbCyih49LWJ6dSmjVU4gjLG1v-cDY1CC5QR7arsFIghUg0i_4WvQtCUh0T8i3uIr768se8eIorrVswHS1O_a1Glmiv-fK0pM835YPHgjoYxZUXa-wepkMYPWUudDq0RIcSyYkq5VBHmPve6yjBVpnx5na-Gxdhhfqqm0NBKoOpWilvaag-nY4ilrfJhEXAGXLT5G-G98KqK7VOob17PcxlL2QKJcMNxXyuPKkjL3t3Kt2qsJowM=w661-h881-no">
            <a:extLst>
              <a:ext uri="{FF2B5EF4-FFF2-40B4-BE49-F238E27FC236}">
                <a16:creationId xmlns:a16="http://schemas.microsoft.com/office/drawing/2014/main" id="{E7206922-5F45-4DA4-B84F-F0761BF4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03" y="133564"/>
            <a:ext cx="2327540" cy="310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JBwLQ8tlipWAaOrWqd0pJhfu5QSf7ZiCAepSRee-fxZfUCpzU6cN1wcIp9U6yFzmhxYLIuV-E0oRBbMORSikbvaBK6kVNADOvUdvU5IB_T-wZF6Dw70nS3aY8PZSmUUQTX6kzTdwQ6shhk6XikVnLERM7dysR8FcAtdrMMaPvk465YYbT6rrdPW9CeziTo9-DXrnf22V6JXndRga1m4nvkHzrSRav4-xvAKDcaaY6EuNzmHhC8AAgrKgdOC-pJo5HI6x7TgPcDwoQpSkJBKGRr460bKjyG0DdXutMN0OD1L7-fs_DhruVrx18T6MFTxJI3fcEmbJRGoM6uZ7j-FDSSNQmcXnwx5iZ2DWJ2ZgroAtBy_KSDoqyv6wzCZ4ZlQjN9eSwY3fm-ESEbEwYt0Xgspn05bf7Kw4mw0XrFcwm6PpUf3Nqh6I1U3-c0rWknqdTUpqtr86EeoDAEdt4scqvaQySzyW8Im9ZqWVayyF6wRsGHfbUfsFFdBQ8kc33ofdNUfdH20FRfmHklD-TsS6wgf3aXceBUpiTsMJd8_iAFiF8wSWoM7AdHZ0yqFTZrCMTKVWLt-8hZ-XDvTv_BkQvZv_NG7NNJUgLDOZGGCM2IfXeYsbm1235YRYAgTDdQwB84xe2f9c2sfxsTE9NXKWY813J7pMpzQ=w1175-h881-no">
            <a:extLst>
              <a:ext uri="{FF2B5EF4-FFF2-40B4-BE49-F238E27FC236}">
                <a16:creationId xmlns:a16="http://schemas.microsoft.com/office/drawing/2014/main" id="{CDE118DD-F879-4498-995C-1200D2046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428" y="3848634"/>
            <a:ext cx="3469407" cy="260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B4C169-6804-4863-8D99-33E6CA667EC8}"/>
              </a:ext>
            </a:extLst>
          </p:cNvPr>
          <p:cNvSpPr txBox="1"/>
          <p:nvPr/>
        </p:nvSpPr>
        <p:spPr>
          <a:xfrm>
            <a:off x="8410760" y="5903008"/>
            <a:ext cx="3523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Pictures and identification from Ian McGregor, with verification from </a:t>
            </a:r>
            <a:r>
              <a:rPr lang="en-US" sz="1000" dirty="0">
                <a:hlinkClick r:id="rId5"/>
              </a:rPr>
              <a:t>http://dendro.cnre.vt.edu/dendrology/syllabus/factsheet.cfm?ID=62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5A138-811A-4AF7-8793-F42DD143EEA5}"/>
              </a:ext>
            </a:extLst>
          </p:cNvPr>
          <p:cNvSpPr txBox="1"/>
          <p:nvPr/>
        </p:nvSpPr>
        <p:spPr>
          <a:xfrm>
            <a:off x="8497607" y="4000814"/>
            <a:ext cx="334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particular individual (2 total) is at Rappahannock County Public Library. This is currently not located in the </a:t>
            </a:r>
            <a:r>
              <a:rPr lang="en-US" sz="1200" dirty="0" err="1"/>
              <a:t>ForestGEO</a:t>
            </a:r>
            <a:r>
              <a:rPr lang="en-US" sz="1200" dirty="0"/>
              <a:t> plot.</a:t>
            </a:r>
          </a:p>
        </p:txBody>
      </p:sp>
    </p:spTree>
    <p:extLst>
      <p:ext uri="{BB962C8B-B14F-4D97-AF65-F5344CB8AC3E}">
        <p14:creationId xmlns:p14="http://schemas.microsoft.com/office/powerpoint/2010/main" val="1546017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E7805-F486-4304-8098-48574B736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Parthenocissus</a:t>
            </a:r>
            <a:r>
              <a:rPr lang="en-US" dirty="0"/>
              <a:t> quinquefolia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56E66-7E28-4DD4-8076-8D52C5670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Virginia creeper</a:t>
            </a:r>
          </a:p>
          <a:p>
            <a:endParaRPr lang="en-US" dirty="0"/>
          </a:p>
          <a:p>
            <a:r>
              <a:rPr lang="en-US" dirty="0"/>
              <a:t>Bright red fall color</a:t>
            </a:r>
          </a:p>
          <a:p>
            <a:r>
              <a:rPr lang="en-US" b="1" dirty="0"/>
              <a:t>Tendrils from vine are much heftier than T. radicans (poison ivy)</a:t>
            </a:r>
          </a:p>
          <a:p>
            <a:pPr lvl="1"/>
            <a:r>
              <a:rPr lang="en-US" dirty="0"/>
              <a:t>Look like hard lab bug feet that you don’t want on you</a:t>
            </a:r>
          </a:p>
          <a:p>
            <a:r>
              <a:rPr lang="en-US" dirty="0"/>
              <a:t>Leaves alternate, coarse toothed</a:t>
            </a:r>
          </a:p>
          <a:p>
            <a:pPr lvl="1"/>
            <a:r>
              <a:rPr lang="en-US" b="1" dirty="0"/>
              <a:t>Palmately compound in 5s (like </a:t>
            </a:r>
            <a:r>
              <a:rPr lang="en-US" b="1" dirty="0" err="1"/>
              <a:t>Rubus</a:t>
            </a:r>
            <a:r>
              <a:rPr lang="en-US" b="1" dirty="0"/>
              <a:t> </a:t>
            </a:r>
            <a:r>
              <a:rPr lang="en-US" b="1" dirty="0" err="1"/>
              <a:t>allegheniensis</a:t>
            </a:r>
            <a:r>
              <a:rPr lang="en-US" b="1" dirty="0"/>
              <a:t>)</a:t>
            </a:r>
          </a:p>
        </p:txBody>
      </p:sp>
      <p:pic>
        <p:nvPicPr>
          <p:cNvPr id="6146" name="Picture 2" descr="https://www.dendroapp.frec.vt.edu/VT_Assets/Fact_Sheets/images/Parthenocissus%20quinquefolia/leaf1.jpg">
            <a:extLst>
              <a:ext uri="{FF2B5EF4-FFF2-40B4-BE49-F238E27FC236}">
                <a16:creationId xmlns:a16="http://schemas.microsoft.com/office/drawing/2014/main" id="{DA4BCA3F-62E2-4B63-BF64-F7F61C4D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2117" y="440871"/>
            <a:ext cx="3617003" cy="452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https://www.dendroapp.frec.vt.edu/VT_Assets/Fact_Sheets/images/Parthenocissus%20quinquefolia/bark1.jpg">
            <a:extLst>
              <a:ext uri="{FF2B5EF4-FFF2-40B4-BE49-F238E27FC236}">
                <a16:creationId xmlns:a16="http://schemas.microsoft.com/office/drawing/2014/main" id="{92B06B55-9EC7-4E08-A995-B8CD32243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937" y="1078367"/>
            <a:ext cx="24003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BF458B-1F49-44CC-AE4C-149B0556B1B7}"/>
              </a:ext>
            </a:extLst>
          </p:cNvPr>
          <p:cNvSpPr/>
          <p:nvPr/>
        </p:nvSpPr>
        <p:spPr>
          <a:xfrm>
            <a:off x="7505700" y="629401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http://dendro.cnre.vt.edu/dendrology/syllabus/factsheet.cfm?ID=126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3008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2E9E3-85D0-4424-8A4F-952ECAE4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Paulownia </a:t>
            </a:r>
            <a:r>
              <a:rPr lang="en-US" dirty="0" err="1"/>
              <a:t>tomentosa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55408-CDA6-4A74-BC1A-8566ADAEE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Princess / Empress tree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Showy flowers and fruits</a:t>
            </a:r>
            <a:r>
              <a:rPr lang="en-US" dirty="0"/>
              <a:t> (oval capsules, sound like wind chimes)</a:t>
            </a:r>
          </a:p>
          <a:p>
            <a:r>
              <a:rPr lang="en-US" b="1" dirty="0"/>
              <a:t>Very fuzzy leaves</a:t>
            </a:r>
          </a:p>
          <a:p>
            <a:pPr lvl="1"/>
            <a:r>
              <a:rPr lang="en-US" dirty="0"/>
              <a:t>Also very large leaves</a:t>
            </a:r>
          </a:p>
          <a:p>
            <a:pPr lvl="1"/>
            <a:r>
              <a:rPr lang="en-US" dirty="0"/>
              <a:t>Heart-shaped</a:t>
            </a:r>
          </a:p>
        </p:txBody>
      </p:sp>
      <p:pic>
        <p:nvPicPr>
          <p:cNvPr id="15362" name="Picture 2" descr="https://www.dendroapp.frec.vt.edu/VT_Assets/Fact_Sheets/images/Paulownia%20tomentosa/leaf1.jpg">
            <a:extLst>
              <a:ext uri="{FF2B5EF4-FFF2-40B4-BE49-F238E27FC236}">
                <a16:creationId xmlns:a16="http://schemas.microsoft.com/office/drawing/2014/main" id="{8E9A0C80-E0EA-4104-97D0-B8CE70C8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0636" y="481820"/>
            <a:ext cx="3752139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 descr="https://www.dendroapp.frec.vt.edu/VT_Assets/Fact_Sheets/images/Paulownia%20tomentosa/flower1.jpg">
            <a:extLst>
              <a:ext uri="{FF2B5EF4-FFF2-40B4-BE49-F238E27FC236}">
                <a16:creationId xmlns:a16="http://schemas.microsoft.com/office/drawing/2014/main" id="{4B329F08-881A-4BD4-A64B-965197D3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640358"/>
            <a:ext cx="1781724" cy="249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www.dendroapp.frec.vt.edu/VT_Assets/Fact_Sheets/images/Paulownia%20tomentosa/fruit1.jpg">
            <a:extLst>
              <a:ext uri="{FF2B5EF4-FFF2-40B4-BE49-F238E27FC236}">
                <a16:creationId xmlns:a16="http://schemas.microsoft.com/office/drawing/2014/main" id="{E6D4646D-5A5C-4C16-861B-76DA974D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608" y="3382767"/>
            <a:ext cx="1589034" cy="23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200829-8668-4474-A238-ABC4F2C0D612}"/>
              </a:ext>
            </a:extLst>
          </p:cNvPr>
          <p:cNvSpPr/>
          <p:nvPr/>
        </p:nvSpPr>
        <p:spPr>
          <a:xfrm>
            <a:off x="5954775" y="609540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http://dendro.cnre.vt.edu/dendrology/syllabus/factsheet.cfm?ID=145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7254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E1D64-4A29-489C-9867-23416430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Persicaria</a:t>
            </a:r>
            <a:r>
              <a:rPr lang="en-US" sz="2800" dirty="0"/>
              <a:t> </a:t>
            </a:r>
            <a:r>
              <a:rPr lang="en-US" sz="2800" dirty="0" err="1"/>
              <a:t>perfoliata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000" dirty="0"/>
              <a:t>(Polygonum </a:t>
            </a:r>
            <a:r>
              <a:rPr lang="en-US" sz="2000" dirty="0" err="1"/>
              <a:t>perfoliatum</a:t>
            </a:r>
            <a:r>
              <a:rPr lang="en-US" sz="2000" dirty="0"/>
              <a:t>)</a:t>
            </a:r>
            <a:endParaRPr lang="en-US" sz="2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B2614-EA52-447C-8AD8-B5C578E30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Mile-a-minute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Grows very quickly (~6 in./day)</a:t>
            </a:r>
          </a:p>
          <a:p>
            <a:r>
              <a:rPr lang="en-US" dirty="0"/>
              <a:t>Fruits look like tiny berries</a:t>
            </a:r>
          </a:p>
          <a:p>
            <a:r>
              <a:rPr lang="en-US" dirty="0"/>
              <a:t>Annual vine</a:t>
            </a:r>
          </a:p>
          <a:p>
            <a:r>
              <a:rPr lang="en-US" b="1" dirty="0"/>
              <a:t>Small, trident leaves</a:t>
            </a:r>
          </a:p>
          <a:p>
            <a:pPr lvl="1"/>
            <a:r>
              <a:rPr lang="en-US" b="1" dirty="0"/>
              <a:t>Stems have thorns/prickles</a:t>
            </a:r>
          </a:p>
          <a:p>
            <a:pPr lvl="1"/>
            <a:r>
              <a:rPr lang="en-US" dirty="0"/>
              <a:t>Small discs at nodes</a:t>
            </a:r>
          </a:p>
        </p:txBody>
      </p:sp>
      <p:pic>
        <p:nvPicPr>
          <p:cNvPr id="3074" name="Picture 2" descr="http://www.nyis.info/wp-content/uploads/images/5273095-PPT_Large.jpg">
            <a:extLst>
              <a:ext uri="{FF2B5EF4-FFF2-40B4-BE49-F238E27FC236}">
                <a16:creationId xmlns:a16="http://schemas.microsoft.com/office/drawing/2014/main" id="{5E68876B-5C3B-453B-960A-09F2EB77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543" y="658875"/>
            <a:ext cx="6953577" cy="521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269D1-6A0B-4364-ACA3-56A1694AEBD6}"/>
              </a:ext>
            </a:extLst>
          </p:cNvPr>
          <p:cNvSpPr/>
          <p:nvPr/>
        </p:nvSpPr>
        <p:spPr>
          <a:xfrm>
            <a:off x="8454959" y="6117433"/>
            <a:ext cx="31181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http://nyis.info/invasive_species/mile-a-minute/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931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6BA2E-2BA4-4D65-AC62-5D58CCFB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Ailanthus </a:t>
            </a:r>
            <a:r>
              <a:rPr lang="en-US" dirty="0" err="1"/>
              <a:t>altissima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53070-369D-4D9D-A916-921FC051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4310789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Tree of heaven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Invasive</a:t>
            </a:r>
          </a:p>
          <a:p>
            <a:pPr>
              <a:lnSpc>
                <a:spcPct val="90000"/>
              </a:lnSpc>
            </a:pPr>
            <a:r>
              <a:rPr lang="en-US" dirty="0"/>
              <a:t>Fruit is twisted samara, in long clusters</a:t>
            </a:r>
          </a:p>
          <a:p>
            <a:pPr>
              <a:lnSpc>
                <a:spcPct val="90000"/>
              </a:lnSpc>
            </a:pPr>
            <a:r>
              <a:rPr lang="en-US" dirty="0"/>
              <a:t>Twigs stout, yellow to red-brown, large reddish pith inside</a:t>
            </a:r>
          </a:p>
          <a:p>
            <a:pPr>
              <a:lnSpc>
                <a:spcPct val="90000"/>
              </a:lnSpc>
            </a:pPr>
            <a:r>
              <a:rPr lang="en-US" dirty="0"/>
              <a:t>Chunky bark, lower branches tend to droop</a:t>
            </a:r>
          </a:p>
          <a:p>
            <a:pPr lvl="1">
              <a:lnSpc>
                <a:spcPct val="90000"/>
              </a:lnSpc>
            </a:pPr>
            <a:r>
              <a:rPr lang="en-US" b="1" dirty="0" err="1"/>
              <a:t>Resprouts</a:t>
            </a:r>
            <a:r>
              <a:rPr lang="en-US" b="1" dirty="0"/>
              <a:t> like willow</a:t>
            </a:r>
            <a:r>
              <a:rPr lang="en-US" dirty="0"/>
              <a:t>, aka wherever, whenever, whatever</a:t>
            </a:r>
          </a:p>
          <a:p>
            <a:pPr>
              <a:lnSpc>
                <a:spcPct val="90000"/>
              </a:lnSpc>
            </a:pPr>
            <a:r>
              <a:rPr lang="en-US" dirty="0"/>
              <a:t>Compound, opposite leaflets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1-3 ft long! 11-41 leaflets!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Newest growth is more purply-red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Teeth at leaf bases</a:t>
            </a:r>
          </a:p>
        </p:txBody>
      </p:sp>
      <p:pic>
        <p:nvPicPr>
          <p:cNvPr id="1026" name="Picture 2" descr="https://www.dendroapp.frec.vt.edu/VT_Assets/Fact_Sheets/images/Ailanthus%20altissima/fruit1.jpg">
            <a:extLst>
              <a:ext uri="{FF2B5EF4-FFF2-40B4-BE49-F238E27FC236}">
                <a16:creationId xmlns:a16="http://schemas.microsoft.com/office/drawing/2014/main" id="{EB135EC3-1C14-42D8-8407-41E6A134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1876" y="835794"/>
            <a:ext cx="1882039" cy="26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C4BF7-CDB8-4FCC-9016-38009AC6D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885" y="799182"/>
            <a:ext cx="3558447" cy="2668835"/>
          </a:xfrm>
          <a:prstGeom prst="rect">
            <a:avLst/>
          </a:prstGeom>
        </p:spPr>
      </p:pic>
      <p:pic>
        <p:nvPicPr>
          <p:cNvPr id="1028" name="Picture 4" descr="https://www.dendroapp.frec.vt.edu/VT_Assets/Fact_Sheets/images/Ailanthus%20altissima/twig1.jpg">
            <a:extLst>
              <a:ext uri="{FF2B5EF4-FFF2-40B4-BE49-F238E27FC236}">
                <a16:creationId xmlns:a16="http://schemas.microsoft.com/office/drawing/2014/main" id="{A47A094D-09B2-4EF5-A9DD-F7D8BDDE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49" y="4013226"/>
            <a:ext cx="1205346" cy="21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dendroapp.frec.vt.edu/VT_Assets/Fact_Sheets/images/Ailanthus%20altissima/flower1.jpg">
            <a:extLst>
              <a:ext uri="{FF2B5EF4-FFF2-40B4-BE49-F238E27FC236}">
                <a16:creationId xmlns:a16="http://schemas.microsoft.com/office/drawing/2014/main" id="{FAB39B7A-1E3F-4E46-A91A-BFEBB98A4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521" y="4013226"/>
            <a:ext cx="1593417" cy="21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F36B86-05C6-4CFC-91D4-0728E5B917D1}"/>
              </a:ext>
            </a:extLst>
          </p:cNvPr>
          <p:cNvSpPr/>
          <p:nvPr/>
        </p:nvSpPr>
        <p:spPr>
          <a:xfrm>
            <a:off x="7653915" y="644438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58490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9A49E-AA25-4C98-9458-F8359CEE5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Pinus </a:t>
            </a:r>
            <a:r>
              <a:rPr lang="en-US" dirty="0" err="1"/>
              <a:t>pungens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55A6-2C0B-437B-A213-1AA941440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Table mountain pine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Bark is scaly, dark red-brown or grey, developing irregular plates with very scaly surface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Needles in groups of 2</a:t>
            </a:r>
            <a:r>
              <a:rPr lang="en-US" sz="1500" dirty="0"/>
              <a:t>, twisted like P. virginiana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Sharp-tipped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Cones have </a:t>
            </a:r>
            <a:r>
              <a:rPr lang="en-US" sz="1500" b="1" dirty="0"/>
              <a:t>thick, curved spines in all directions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Often grow in whorls</a:t>
            </a:r>
          </a:p>
          <a:p>
            <a:pPr lvl="1">
              <a:lnSpc>
                <a:spcPct val="90000"/>
              </a:lnSpc>
            </a:pPr>
            <a:r>
              <a:rPr lang="en-US" sz="1500" b="1" dirty="0"/>
              <a:t>Cones are closed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NOT IN PLOT</a:t>
            </a:r>
          </a:p>
        </p:txBody>
      </p:sp>
      <p:pic>
        <p:nvPicPr>
          <p:cNvPr id="14338" name="Picture 2" descr="https://www.dendroapp.frec.vt.edu/VT_Assets/Fact_Sheets/images/Pinus%20pungens/twig1.jpg">
            <a:extLst>
              <a:ext uri="{FF2B5EF4-FFF2-40B4-BE49-F238E27FC236}">
                <a16:creationId xmlns:a16="http://schemas.microsoft.com/office/drawing/2014/main" id="{B2BFB5C0-704F-4589-A605-9FDF1B7E4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9904" y="645106"/>
            <a:ext cx="350287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https://www.dendroapp.frec.vt.edu/VT_Assets/Fact_Sheets/images/Pinus%20pungens/fruit1.jpg">
            <a:extLst>
              <a:ext uri="{FF2B5EF4-FFF2-40B4-BE49-F238E27FC236}">
                <a16:creationId xmlns:a16="http://schemas.microsoft.com/office/drawing/2014/main" id="{74D10C04-09F1-4261-94E8-8038B635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2311311"/>
            <a:ext cx="2048326" cy="26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AB3D-76A2-4F7F-BFFC-E88364243C98}"/>
              </a:ext>
            </a:extLst>
          </p:cNvPr>
          <p:cNvSpPr/>
          <p:nvPr/>
        </p:nvSpPr>
        <p:spPr>
          <a:xfrm>
            <a:off x="6523578" y="61494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http://dendro.cnre.vt.edu/dendrology/syllabus/factsheet.cfm?ID=114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57748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BABF3-20C1-4E84-B3A0-EF8B27FD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Pinus </a:t>
            </a:r>
            <a:r>
              <a:rPr lang="en-US" dirty="0" err="1"/>
              <a:t>strobus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0D1C-D9ED-4B2D-A543-79C05417F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Eastern white pine</a:t>
            </a:r>
          </a:p>
          <a:p>
            <a:endParaRPr lang="en-US" b="1" dirty="0"/>
          </a:p>
          <a:p>
            <a:r>
              <a:rPr lang="en-US" b="1" dirty="0"/>
              <a:t>Cones are longer, more slender, not stiff</a:t>
            </a:r>
          </a:p>
          <a:p>
            <a:r>
              <a:rPr lang="en-US" dirty="0"/>
              <a:t>Bark reddish-brown to grey-brown with furrows/ridges</a:t>
            </a:r>
          </a:p>
          <a:p>
            <a:r>
              <a:rPr lang="en-US" b="1" dirty="0"/>
              <a:t>Needles in groups of 5</a:t>
            </a:r>
            <a:r>
              <a:rPr lang="en-US" dirty="0"/>
              <a:t>, can appear blue-green</a:t>
            </a:r>
          </a:p>
          <a:p>
            <a:pPr lvl="1"/>
            <a:r>
              <a:rPr lang="en-US" dirty="0"/>
              <a:t>Thinner than P. virginiana</a:t>
            </a:r>
          </a:p>
        </p:txBody>
      </p:sp>
      <p:pic>
        <p:nvPicPr>
          <p:cNvPr id="13314" name="Picture 2" descr="https://www.dendroapp.frec.vt.edu/VT_Assets/Fact_Sheets/images/Pinus%20strobus/twig1.jpg">
            <a:extLst>
              <a:ext uri="{FF2B5EF4-FFF2-40B4-BE49-F238E27FC236}">
                <a16:creationId xmlns:a16="http://schemas.microsoft.com/office/drawing/2014/main" id="{C951DD92-FA63-4D81-87EC-44DCE3F1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1361" y="645106"/>
            <a:ext cx="3673422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https://www.dendroapp.frec.vt.edu/VT_Assets/Fact_Sheets/images/Pinus%20strobus/fruit1.jpg">
            <a:extLst>
              <a:ext uri="{FF2B5EF4-FFF2-40B4-BE49-F238E27FC236}">
                <a16:creationId xmlns:a16="http://schemas.microsoft.com/office/drawing/2014/main" id="{B41B956C-552F-4E24-B9AA-57445986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38" y="1813656"/>
            <a:ext cx="1995360" cy="32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BC1F0A-F565-463B-99DE-F42D37D7128C}"/>
              </a:ext>
            </a:extLst>
          </p:cNvPr>
          <p:cNvSpPr/>
          <p:nvPr/>
        </p:nvSpPr>
        <p:spPr>
          <a:xfrm>
            <a:off x="6880072" y="612683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http://dendro.cnre.vt.edu/dendrology/syllabus/factsheet.cfm?ID=111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56239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2CA96-F45F-4177-8071-480CD546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Pinus virginiana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2370-6A12-4129-ADBC-AB82D2F7D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Virginia pine</a:t>
            </a:r>
          </a:p>
          <a:p>
            <a:endParaRPr lang="en-US" dirty="0"/>
          </a:p>
          <a:p>
            <a:r>
              <a:rPr lang="en-US" dirty="0"/>
              <a:t>Small cones, sessile</a:t>
            </a:r>
          </a:p>
          <a:p>
            <a:r>
              <a:rPr lang="en-US" dirty="0"/>
              <a:t>Bark is orange-brown and scaly (young) to cinnamon colored patches (older)</a:t>
            </a:r>
          </a:p>
          <a:p>
            <a:r>
              <a:rPr lang="en-US" b="1" dirty="0"/>
              <a:t>Needles in groups of 2</a:t>
            </a:r>
          </a:p>
          <a:p>
            <a:pPr lvl="1"/>
            <a:r>
              <a:rPr lang="en-US" b="1" dirty="0"/>
              <a:t>Twisting</a:t>
            </a:r>
            <a:r>
              <a:rPr lang="en-US" dirty="0"/>
              <a:t>! They look like they’re not fully straight</a:t>
            </a:r>
          </a:p>
          <a:p>
            <a:endParaRPr lang="en-US" dirty="0"/>
          </a:p>
          <a:p>
            <a:r>
              <a:rPr lang="en-US" dirty="0"/>
              <a:t>In plot, the only 2 tagged P. virginiana are too tall to see needles</a:t>
            </a:r>
          </a:p>
        </p:txBody>
      </p:sp>
      <p:pic>
        <p:nvPicPr>
          <p:cNvPr id="12290" name="Picture 2" descr="https://www.dendroapp.frec.vt.edu/VT_Assets/Fact_Sheets/images/Pinus%20virginiana/twig1.jpg">
            <a:extLst>
              <a:ext uri="{FF2B5EF4-FFF2-40B4-BE49-F238E27FC236}">
                <a16:creationId xmlns:a16="http://schemas.microsoft.com/office/drawing/2014/main" id="{A44F0C7D-203D-4C03-B360-DA1BAB3E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1469" y="645106"/>
            <a:ext cx="363406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 descr="https://www.dendroapp.frec.vt.edu/VT_Assets/Fact_Sheets/images/Pinus%20virginiana/fruit1.jpg">
            <a:extLst>
              <a:ext uri="{FF2B5EF4-FFF2-40B4-BE49-F238E27FC236}">
                <a16:creationId xmlns:a16="http://schemas.microsoft.com/office/drawing/2014/main" id="{05C3B173-E3D6-41BE-9D47-D5ECCAAB8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16" y="1621245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15A31F-741D-492A-B163-73A9A606E82E}"/>
              </a:ext>
            </a:extLst>
          </p:cNvPr>
          <p:cNvSpPr/>
          <p:nvPr/>
        </p:nvSpPr>
        <p:spPr>
          <a:xfrm>
            <a:off x="5548116" y="599805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http://dendro.cnre.vt.edu/dendrology/syllabus/factsheet.cfm?ID=113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4168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DB098-BF3D-4585-A23C-D31A8699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Platanus</a:t>
            </a:r>
            <a:r>
              <a:rPr lang="en-US" dirty="0"/>
              <a:t> </a:t>
            </a:r>
            <a:r>
              <a:rPr lang="en-US" dirty="0" err="1"/>
              <a:t>occidentalis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0AA24E-CD4E-42D5-8E64-614A22358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dirty="0"/>
              <a:t>Alternate, palmately-veined, </a:t>
            </a:r>
            <a:r>
              <a:rPr lang="en-US" b="1" dirty="0"/>
              <a:t>typical sycamore shape</a:t>
            </a:r>
          </a:p>
          <a:p>
            <a:r>
              <a:rPr lang="en-US" dirty="0"/>
              <a:t>Zigzagging twigs, large tree</a:t>
            </a:r>
          </a:p>
          <a:p>
            <a:r>
              <a:rPr lang="en-US" b="1" dirty="0"/>
              <a:t>Bark is mottled brown, green, tan, white</a:t>
            </a:r>
          </a:p>
          <a:p>
            <a:pPr lvl="1"/>
            <a:r>
              <a:rPr lang="en-US" dirty="0"/>
              <a:t>Camouflage bark that easily exfoliates</a:t>
            </a:r>
          </a:p>
        </p:txBody>
      </p:sp>
      <p:pic>
        <p:nvPicPr>
          <p:cNvPr id="11266" name="Picture 2" descr="https://www.dendroapp.frec.vt.edu/VT_Assets/Fact_Sheets/images/Platanus%20occidentalis/leaf1.jpg">
            <a:extLst>
              <a:ext uri="{FF2B5EF4-FFF2-40B4-BE49-F238E27FC236}">
                <a16:creationId xmlns:a16="http://schemas.microsoft.com/office/drawing/2014/main" id="{26D28EA3-7F46-4AD0-8B52-608E599E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9289" y="596120"/>
            <a:ext cx="390957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https://www.dendroapp.frec.vt.edu/VT_Assets/Fact_Sheets/images/Platanus%20occidentalis/bark1.jpg">
            <a:extLst>
              <a:ext uri="{FF2B5EF4-FFF2-40B4-BE49-F238E27FC236}">
                <a16:creationId xmlns:a16="http://schemas.microsoft.com/office/drawing/2014/main" id="{25DAA872-7741-4824-BC40-3CA56C7E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58" y="3657435"/>
            <a:ext cx="2215518" cy="291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DB50C7-30B5-4440-9ED1-7E3F531673F8}"/>
              </a:ext>
            </a:extLst>
          </p:cNvPr>
          <p:cNvSpPr/>
          <p:nvPr/>
        </p:nvSpPr>
        <p:spPr>
          <a:xfrm>
            <a:off x="7789289" y="656750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http://dendro.cnre.vt.edu/dendrology/syllabus/factsheet.cfm?ID=36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57414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FEC58-30ED-4A5F-A7AB-65DCB9F7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Prunus avium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67DD-CD0E-49FC-9379-DE76A5E2D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Sweet cherry</a:t>
            </a:r>
          </a:p>
          <a:p>
            <a:endParaRPr lang="en-US" b="1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Leaves not as dark/glossy </a:t>
            </a:r>
            <a:r>
              <a:rPr lang="en-US" dirty="0"/>
              <a:t>as P. </a:t>
            </a:r>
            <a:r>
              <a:rPr lang="en-US" dirty="0" err="1"/>
              <a:t>serotina</a:t>
            </a:r>
            <a:endParaRPr lang="en-US" dirty="0"/>
          </a:p>
          <a:p>
            <a:pPr lvl="1"/>
            <a:r>
              <a:rPr lang="en-US" dirty="0"/>
              <a:t>Coarser serrations</a:t>
            </a:r>
          </a:p>
          <a:p>
            <a:r>
              <a:rPr lang="en-US" dirty="0"/>
              <a:t>Fruit is sweet</a:t>
            </a:r>
          </a:p>
          <a:p>
            <a:r>
              <a:rPr lang="en-US" dirty="0"/>
              <a:t>Bark is much more like typical cherry (</a:t>
            </a:r>
            <a:r>
              <a:rPr lang="en-US" b="1" dirty="0"/>
              <a:t>large horizontal lenticels </a:t>
            </a:r>
            <a:r>
              <a:rPr lang="en-US" dirty="0"/>
              <a:t>encircling trunk).</a:t>
            </a:r>
          </a:p>
          <a:p>
            <a:pPr lvl="1"/>
            <a:r>
              <a:rPr lang="en-US" dirty="0"/>
              <a:t>In plot, have large P. avium with easily recognizable bark</a:t>
            </a:r>
          </a:p>
          <a:p>
            <a:pPr lvl="1"/>
            <a:r>
              <a:rPr lang="en-US" dirty="0"/>
              <a:t>Bark can also peel</a:t>
            </a:r>
          </a:p>
        </p:txBody>
      </p:sp>
      <p:pic>
        <p:nvPicPr>
          <p:cNvPr id="10242" name="Picture 2" descr="https://www.dendroapp.frec.vt.edu/VT_Assets/Fact_Sheets/images/Prunus%20avium/leaf1.jpg">
            <a:extLst>
              <a:ext uri="{FF2B5EF4-FFF2-40B4-BE49-F238E27FC236}">
                <a16:creationId xmlns:a16="http://schemas.microsoft.com/office/drawing/2014/main" id="{01D6F2D7-498E-4723-9407-3718401D2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8530" y="802359"/>
            <a:ext cx="3214245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https://www.dendroapp.frec.vt.edu/VT_Assets/Fact_Sheets/images/Prunus%20avium/fruit1.jpg">
            <a:extLst>
              <a:ext uri="{FF2B5EF4-FFF2-40B4-BE49-F238E27FC236}">
                <a16:creationId xmlns:a16="http://schemas.microsoft.com/office/drawing/2014/main" id="{9F901302-A286-43A0-92DD-439124656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544" y="519127"/>
            <a:ext cx="24003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www.dendroapp.frec.vt.edu/VT_Assets/Fact_Sheets/images/Prunus%20avium/flower1.jpg">
            <a:extLst>
              <a:ext uri="{FF2B5EF4-FFF2-40B4-BE49-F238E27FC236}">
                <a16:creationId xmlns:a16="http://schemas.microsoft.com/office/drawing/2014/main" id="{446371FB-3485-44F1-B9B5-8E60A63D2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75575"/>
            <a:ext cx="1579920" cy="226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9A237B-C0D3-49B5-8E8E-869E6057A67A}"/>
              </a:ext>
            </a:extLst>
          </p:cNvPr>
          <p:cNvSpPr/>
          <p:nvPr/>
        </p:nvSpPr>
        <p:spPr>
          <a:xfrm>
            <a:off x="6523578" y="644438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http://dendro.cnre.vt.edu/dendrology/syllabus/factsheet.cfm?ID=63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25353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3439E-AB00-46FF-9775-F6D689A5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Prunus </a:t>
            </a:r>
            <a:r>
              <a:rPr lang="en-US" dirty="0" err="1"/>
              <a:t>serotina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E6D0-63CE-4D78-B0D7-A035D983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Black cherry</a:t>
            </a:r>
          </a:p>
          <a:p>
            <a:endParaRPr lang="en-US" dirty="0"/>
          </a:p>
          <a:p>
            <a:r>
              <a:rPr lang="en-US" dirty="0"/>
              <a:t>Younger bark has typical cherry lenticels, older bark has “burnt cornflakes” (irregular upturned plates)</a:t>
            </a:r>
          </a:p>
          <a:p>
            <a:r>
              <a:rPr lang="en-US" dirty="0"/>
              <a:t>Fruit looks like tiny cherries, dark purple to black</a:t>
            </a:r>
          </a:p>
          <a:p>
            <a:r>
              <a:rPr lang="en-US" b="1" dirty="0"/>
              <a:t>Shiny, dark green leaves</a:t>
            </a:r>
            <a:r>
              <a:rPr lang="en-US" dirty="0"/>
              <a:t>, oblong to lance-shaped</a:t>
            </a:r>
          </a:p>
          <a:p>
            <a:pPr lvl="1"/>
            <a:r>
              <a:rPr lang="en-US" dirty="0"/>
              <a:t>Small, sharp serrations</a:t>
            </a:r>
          </a:p>
        </p:txBody>
      </p:sp>
      <p:pic>
        <p:nvPicPr>
          <p:cNvPr id="9218" name="Picture 2" descr="https://www.dendroapp.frec.vt.edu/VT_Assets/Fact_Sheets/images/Prunus%20serotina/leaf1.jpg">
            <a:extLst>
              <a:ext uri="{FF2B5EF4-FFF2-40B4-BE49-F238E27FC236}">
                <a16:creationId xmlns:a16="http://schemas.microsoft.com/office/drawing/2014/main" id="{3CF1E278-B64F-453F-ADC7-8159EB68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9525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https://www.dendroapp.frec.vt.edu/VT_Assets/Fact_Sheets/images/Prunus%20serotina/fruit1.jpg">
            <a:extLst>
              <a:ext uri="{FF2B5EF4-FFF2-40B4-BE49-F238E27FC236}">
                <a16:creationId xmlns:a16="http://schemas.microsoft.com/office/drawing/2014/main" id="{ED109EB9-A0F9-4D37-8E28-9BE268579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1540283"/>
            <a:ext cx="2190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EF92D2-8558-4F92-83F1-74E95365B93B}"/>
              </a:ext>
            </a:extLst>
          </p:cNvPr>
          <p:cNvSpPr/>
          <p:nvPr/>
        </p:nvSpPr>
        <p:spPr>
          <a:xfrm>
            <a:off x="5593276" y="596794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http://dendro.cnre.vt.edu/dendrology/syllabus/factsheet.cfm?ID=66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70671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B16C54D-9881-48B2-9089-078A94ED6F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4BB72-9734-458B-BCFE-36CF48BC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Quercus alba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1FCF991-75EB-44A5-929C-06F9CB93E1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85B4-B0FD-4C42-8562-75F395DCA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7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White oak</a:t>
            </a:r>
          </a:p>
          <a:p>
            <a:endParaRPr lang="en-US" dirty="0"/>
          </a:p>
          <a:p>
            <a:r>
              <a:rPr lang="en-US" b="1" dirty="0"/>
              <a:t>Leaves have rounded lobes, no points</a:t>
            </a:r>
          </a:p>
          <a:p>
            <a:r>
              <a:rPr lang="en-US" dirty="0"/>
              <a:t>Bark is flaky-</a:t>
            </a:r>
            <a:r>
              <a:rPr lang="en-US" dirty="0" err="1"/>
              <a:t>ish</a:t>
            </a:r>
            <a:r>
              <a:rPr lang="en-US" dirty="0"/>
              <a:t>, very light in color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www.dendroapp.frec.vt.edu/VT_Assets/Fact_Sheets/images/Quercus%20alba/leaf1.jpg">
            <a:extLst>
              <a:ext uri="{FF2B5EF4-FFF2-40B4-BE49-F238E27FC236}">
                <a16:creationId xmlns:a16="http://schemas.microsoft.com/office/drawing/2014/main" id="{F4D9E7C6-9D13-42F1-9450-2AEDB65B9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r="2410" b="1"/>
          <a:stretch/>
        </p:blipFill>
        <p:spPr bwMode="auto">
          <a:xfrm>
            <a:off x="7367516" y="636995"/>
            <a:ext cx="3380136" cy="52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dendroapp.frec.vt.edu/VT_Assets/Fact_Sheets/images/Quercus%20alba/fruit1.jpg">
            <a:extLst>
              <a:ext uri="{FF2B5EF4-FFF2-40B4-BE49-F238E27FC236}">
                <a16:creationId xmlns:a16="http://schemas.microsoft.com/office/drawing/2014/main" id="{990FE9C0-9C4D-476F-919B-3D607A4EF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" r="13089" b="1"/>
          <a:stretch/>
        </p:blipFill>
        <p:spPr bwMode="auto">
          <a:xfrm>
            <a:off x="4654758" y="1754231"/>
            <a:ext cx="2157521" cy="33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Freeform 11">
            <a:extLst>
              <a:ext uri="{FF2B5EF4-FFF2-40B4-BE49-F238E27FC236}">
                <a16:creationId xmlns:a16="http://schemas.microsoft.com/office/drawing/2014/main" id="{AF838850-2A6A-406A-A36B-1B8E95BA9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C069E-D1FB-4DFF-A5DE-E1AA8CD6897A}"/>
              </a:ext>
            </a:extLst>
          </p:cNvPr>
          <p:cNvSpPr txBox="1"/>
          <p:nvPr/>
        </p:nvSpPr>
        <p:spPr>
          <a:xfrm>
            <a:off x="4654758" y="5908137"/>
            <a:ext cx="6531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http://dendro.cnre.vt.edu/dendrology/syllabus/factsheet.cfm?ID=35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7751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4C73D-05F3-4098-B68B-96C59C5F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Quercus coccinea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81E3-21D1-4240-B518-8A5520DAE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Scarlet oak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NOT IN PLOT</a:t>
            </a:r>
            <a:r>
              <a:rPr lang="en-US" sz="1600" dirty="0"/>
              <a:t>, included for comparison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Deep acorn cup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Buds have whitish hairy tip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Leaves most closely resemble Q. </a:t>
            </a:r>
            <a:r>
              <a:rPr lang="en-US" sz="1700" dirty="0" err="1"/>
              <a:t>palustris</a:t>
            </a: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US" sz="1700" dirty="0"/>
              <a:t>Main difference is extra lobes at tops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Small tufts white hair where veins meet midvein</a:t>
            </a:r>
          </a:p>
          <a:p>
            <a:pPr lvl="1"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2050" name="Picture 2" descr="https://www.dendroapp.frec.vt.edu/VT_Assets/Fact_Sheets/images/Quercus%20coccinea/leaf1.jpg">
            <a:extLst>
              <a:ext uri="{FF2B5EF4-FFF2-40B4-BE49-F238E27FC236}">
                <a16:creationId xmlns:a16="http://schemas.microsoft.com/office/drawing/2014/main" id="{161D5BD3-E84B-4044-93D4-0BA10A625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804" y="640080"/>
            <a:ext cx="3939579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CF8CC-613A-474B-8924-B91FC7E285AB}"/>
              </a:ext>
            </a:extLst>
          </p:cNvPr>
          <p:cNvSpPr txBox="1"/>
          <p:nvPr/>
        </p:nvSpPr>
        <p:spPr>
          <a:xfrm>
            <a:off x="6126542" y="6061223"/>
            <a:ext cx="451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http://dendro.cnre.vt.edu/dendrology/syllabus/factsheet.cfm?ID=37</a:t>
            </a:r>
            <a:endParaRPr lang="en-US" sz="1000" dirty="0"/>
          </a:p>
        </p:txBody>
      </p:sp>
      <p:pic>
        <p:nvPicPr>
          <p:cNvPr id="5" name="Picture 2" descr="https://www.dendroapp.frec.vt.edu/VT_Assets/Fact_Sheets/images/Quercus%20coccinea/fruit1.jpg">
            <a:extLst>
              <a:ext uri="{FF2B5EF4-FFF2-40B4-BE49-F238E27FC236}">
                <a16:creationId xmlns:a16="http://schemas.microsoft.com/office/drawing/2014/main" id="{F28456B4-07D3-4452-846F-08372F992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682" y="497820"/>
            <a:ext cx="1946259" cy="304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046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85FD2-0F67-4E18-AA0A-A28A18A6D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falcata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FD13F-D456-4749-83E8-015231DD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Southern red oak</a:t>
            </a:r>
          </a:p>
          <a:p>
            <a:endParaRPr lang="en-US" b="1" dirty="0"/>
          </a:p>
          <a:p>
            <a:r>
              <a:rPr lang="en-US" dirty="0" smtClean="0"/>
              <a:t>Only 1 specimen in plot</a:t>
            </a:r>
          </a:p>
          <a:p>
            <a:r>
              <a:rPr lang="en-US" b="1" dirty="0" smtClean="0"/>
              <a:t>Uneven </a:t>
            </a:r>
            <a:r>
              <a:rPr lang="en-US" b="1" dirty="0"/>
              <a:t>lobes</a:t>
            </a:r>
          </a:p>
          <a:p>
            <a:r>
              <a:rPr lang="en-US" b="1" dirty="0"/>
              <a:t>Very hairy abaxially </a:t>
            </a:r>
            <a:r>
              <a:rPr lang="en-US" dirty="0"/>
              <a:t>(undersides)</a:t>
            </a:r>
          </a:p>
          <a:p>
            <a:pPr lvl="1"/>
            <a:r>
              <a:rPr lang="en-US" dirty="0" smtClean="0"/>
              <a:t>Spines </a:t>
            </a:r>
            <a:r>
              <a:rPr lang="en-US" dirty="0"/>
              <a:t>at lobe tips like other oaks</a:t>
            </a:r>
          </a:p>
        </p:txBody>
      </p:sp>
      <p:pic>
        <p:nvPicPr>
          <p:cNvPr id="7170" name="Picture 2" descr="https://www.dendroapp.frec.vt.edu/VT_Assets/Fact_Sheets/images/Quercus%20falcata/leaf1.jpg">
            <a:extLst>
              <a:ext uri="{FF2B5EF4-FFF2-40B4-BE49-F238E27FC236}">
                <a16:creationId xmlns:a16="http://schemas.microsoft.com/office/drawing/2014/main" id="{726AFECD-1190-4122-A284-B90AD4D1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1117" y="694098"/>
            <a:ext cx="4040765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D7D36-A07A-46CF-97D5-AE6779E980DC}"/>
              </a:ext>
            </a:extLst>
          </p:cNvPr>
          <p:cNvSpPr txBox="1"/>
          <p:nvPr/>
        </p:nvSpPr>
        <p:spPr>
          <a:xfrm>
            <a:off x="6797347" y="6061223"/>
            <a:ext cx="4200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http://dendro.cnre.vt.edu/dendrology/syllabus/factsheet.cfm?ID=68</a:t>
            </a:r>
            <a:endParaRPr lang="en-US" sz="1000" dirty="0"/>
          </a:p>
        </p:txBody>
      </p:sp>
      <p:pic>
        <p:nvPicPr>
          <p:cNvPr id="3074" name="Picture 2" descr="https://www.dendroapp.frec.vt.edu/VT_Assets/Fact_Sheets/images/Quercus%20falcata/fruit1.jpg">
            <a:extLst>
              <a:ext uri="{FF2B5EF4-FFF2-40B4-BE49-F238E27FC236}">
                <a16:creationId xmlns:a16="http://schemas.microsoft.com/office/drawing/2014/main" id="{F072EAF3-67EC-4068-A6D3-76A5C85F4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59" y="1759419"/>
            <a:ext cx="2091771" cy="314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75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67DC-64D9-4743-93B6-3FC89394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michauxii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31E2F-2BBD-4AA4-9237-DED89BCF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Swamp chestnut oak</a:t>
            </a:r>
          </a:p>
          <a:p>
            <a:endParaRPr lang="en-US" dirty="0"/>
          </a:p>
          <a:p>
            <a:r>
              <a:rPr lang="en-US" dirty="0"/>
              <a:t>Was the same species as Q. </a:t>
            </a:r>
            <a:r>
              <a:rPr lang="en-US" dirty="0" err="1"/>
              <a:t>prinus</a:t>
            </a:r>
            <a:r>
              <a:rPr lang="en-US" dirty="0"/>
              <a:t> but then split based on range</a:t>
            </a:r>
          </a:p>
          <a:p>
            <a:r>
              <a:rPr lang="en-US" dirty="0"/>
              <a:t>Leaves are very similar to Q. </a:t>
            </a:r>
            <a:r>
              <a:rPr lang="en-US" dirty="0" err="1"/>
              <a:t>prinus</a:t>
            </a:r>
            <a:endParaRPr lang="en-US" dirty="0"/>
          </a:p>
          <a:p>
            <a:pPr lvl="1"/>
            <a:r>
              <a:rPr lang="en-US" dirty="0"/>
              <a:t>Main difference is Q. </a:t>
            </a:r>
            <a:r>
              <a:rPr lang="en-US" dirty="0" err="1"/>
              <a:t>michauxii</a:t>
            </a:r>
            <a:r>
              <a:rPr lang="en-US" dirty="0"/>
              <a:t> generally has </a:t>
            </a:r>
            <a:r>
              <a:rPr lang="en-US" b="1" dirty="0"/>
              <a:t>fuzzy leaf undersides</a:t>
            </a:r>
          </a:p>
        </p:txBody>
      </p:sp>
      <p:pic>
        <p:nvPicPr>
          <p:cNvPr id="5122" name="Picture 2" descr="https://www.dendroapp.frec.vt.edu/VT_Assets/Fact_Sheets/images/Quercus%20michauxii/leaf1.jpg">
            <a:extLst>
              <a:ext uri="{FF2B5EF4-FFF2-40B4-BE49-F238E27FC236}">
                <a16:creationId xmlns:a16="http://schemas.microsoft.com/office/drawing/2014/main" id="{01AD2CDC-1FB8-4F5B-877C-5BCBE7C2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575445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93A91-06CC-4845-AC66-2BF8290C8DD0}"/>
              </a:ext>
            </a:extLst>
          </p:cNvPr>
          <p:cNvSpPr txBox="1"/>
          <p:nvPr/>
        </p:nvSpPr>
        <p:spPr>
          <a:xfrm>
            <a:off x="7072854" y="6061223"/>
            <a:ext cx="38183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http://dendro.cnre.vt.edu/dendrology/syllabus/factsheet.cfm?ID=243</a:t>
            </a:r>
            <a:endParaRPr lang="en-US" sz="1000" dirty="0"/>
          </a:p>
        </p:txBody>
      </p:sp>
      <p:pic>
        <p:nvPicPr>
          <p:cNvPr id="4098" name="Picture 2" descr="https://www.dendroapp.frec.vt.edu/VT_Assets/Fact_Sheets/images/Quercus%20michauxii/fruit1.jpg">
            <a:extLst>
              <a:ext uri="{FF2B5EF4-FFF2-40B4-BE49-F238E27FC236}">
                <a16:creationId xmlns:a16="http://schemas.microsoft.com/office/drawing/2014/main" id="{D30D7374-0680-4BDA-BA8F-06B325D6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1965230"/>
            <a:ext cx="24003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36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333A2-257D-4C51-97FB-67F3CE76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Alliaria</a:t>
            </a:r>
            <a:r>
              <a:rPr lang="en-US" dirty="0"/>
              <a:t> </a:t>
            </a:r>
            <a:r>
              <a:rPr lang="en-US" dirty="0" err="1"/>
              <a:t>petiolata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AA256-9867-41AC-856E-DFA8AFE4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407929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Garlic mustard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Invasive</a:t>
            </a:r>
          </a:p>
          <a:p>
            <a:pPr>
              <a:lnSpc>
                <a:spcPct val="90000"/>
              </a:lnSpc>
            </a:pPr>
            <a:r>
              <a:rPr lang="en-US" dirty="0"/>
              <a:t>Stems and petioles sometimes hairy</a:t>
            </a:r>
          </a:p>
          <a:p>
            <a:pPr>
              <a:lnSpc>
                <a:spcPct val="90000"/>
              </a:lnSpc>
            </a:pPr>
            <a:r>
              <a:rPr lang="en-US" dirty="0"/>
              <a:t>Plant grows straight up</a:t>
            </a:r>
          </a:p>
          <a:p>
            <a:pPr>
              <a:lnSpc>
                <a:spcPct val="90000"/>
              </a:lnSpc>
            </a:pPr>
            <a:r>
              <a:rPr lang="en-US" b="1" dirty="0"/>
              <a:t>Upper stems terminate with white flowers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After maturity, </a:t>
            </a:r>
            <a:r>
              <a:rPr lang="en-US" b="1" dirty="0"/>
              <a:t>long, thin seed pods </a:t>
            </a:r>
            <a:r>
              <a:rPr lang="en-US" dirty="0"/>
              <a:t>form</a:t>
            </a:r>
          </a:p>
          <a:p>
            <a:pPr>
              <a:lnSpc>
                <a:spcPct val="90000"/>
              </a:lnSpc>
            </a:pPr>
            <a:r>
              <a:rPr lang="en-US" dirty="0"/>
              <a:t>Leaves dependent on year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1st year: Small rosette of leaves, rounded, heart-shaped-</a:t>
            </a:r>
            <a:r>
              <a:rPr lang="en-US" dirty="0" err="1"/>
              <a:t>ish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year: </a:t>
            </a:r>
            <a:r>
              <a:rPr lang="en-US" b="1" dirty="0"/>
              <a:t>alternate, coarse serration, sometimes wavy margins, upper leaves oval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Veins easily noticeable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Young leaves good on salads!!</a:t>
            </a:r>
          </a:p>
        </p:txBody>
      </p:sp>
      <p:pic>
        <p:nvPicPr>
          <p:cNvPr id="2050" name="Picture 2" descr="https://www.illinoiswildflowers.info/weeds/photos/garlic_mustard1.jpg">
            <a:extLst>
              <a:ext uri="{FF2B5EF4-FFF2-40B4-BE49-F238E27FC236}">
                <a16:creationId xmlns:a16="http://schemas.microsoft.com/office/drawing/2014/main" id="{D7A71662-241D-4657-B734-62493CC0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4432" y="391546"/>
            <a:ext cx="2534688" cy="34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www.illinoiswildflowers.info/weeds/photos/garlic_mustard2.jpg">
            <a:extLst>
              <a:ext uri="{FF2B5EF4-FFF2-40B4-BE49-F238E27FC236}">
                <a16:creationId xmlns:a16="http://schemas.microsoft.com/office/drawing/2014/main" id="{EC5EE6B8-19D8-4896-8A0F-9862101E6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66467"/>
            <a:ext cx="3090182" cy="250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arlic mustard seed pods">
            <a:extLst>
              <a:ext uri="{FF2B5EF4-FFF2-40B4-BE49-F238E27FC236}">
                <a16:creationId xmlns:a16="http://schemas.microsoft.com/office/drawing/2014/main" id="{9542FD0C-A6BF-428F-964B-DDA416C2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82" y="3641326"/>
            <a:ext cx="2247625" cy="29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510025-AEF3-4579-8D91-6BD2919B14E4}"/>
              </a:ext>
            </a:extLst>
          </p:cNvPr>
          <p:cNvSpPr/>
          <p:nvPr/>
        </p:nvSpPr>
        <p:spPr>
          <a:xfrm>
            <a:off x="5909845" y="663815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hlinkClick r:id="rId5"/>
              </a:rPr>
              <a:t>https://emswcd.org/on-your-land/weeds/weeds-to-know/garlic-mustard/garlicmustard4/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F646B3-CD89-4D36-B137-BB919DFF2F94}"/>
              </a:ext>
            </a:extLst>
          </p:cNvPr>
          <p:cNvSpPr/>
          <p:nvPr/>
        </p:nvSpPr>
        <p:spPr>
          <a:xfrm>
            <a:off x="6523578" y="7227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https://www.illinoiswildflowers.info/weeds/plants/garlic_mustard.htm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FE18-11AC-4D5C-894E-BBFAABECDBB0}"/>
              </a:ext>
            </a:extLst>
          </p:cNvPr>
          <p:cNvSpPr txBox="1"/>
          <p:nvPr/>
        </p:nvSpPr>
        <p:spPr>
          <a:xfrm>
            <a:off x="9474432" y="3948709"/>
            <a:ext cx="197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</a:t>
            </a:r>
            <a:r>
              <a:rPr lang="en-US" sz="1100" baseline="30000" dirty="0"/>
              <a:t>nd</a:t>
            </a:r>
            <a:r>
              <a:rPr lang="en-US" sz="1100" dirty="0"/>
              <a:t>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BA3B5-52C7-4105-A30C-8826835B2B28}"/>
              </a:ext>
            </a:extLst>
          </p:cNvPr>
          <p:cNvSpPr txBox="1"/>
          <p:nvPr/>
        </p:nvSpPr>
        <p:spPr>
          <a:xfrm>
            <a:off x="5958870" y="3097684"/>
            <a:ext cx="224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year</a:t>
            </a:r>
          </a:p>
        </p:txBody>
      </p:sp>
    </p:spTree>
    <p:extLst>
      <p:ext uri="{BB962C8B-B14F-4D97-AF65-F5344CB8AC3E}">
        <p14:creationId xmlns:p14="http://schemas.microsoft.com/office/powerpoint/2010/main" val="3832418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22E9A-5BA8-4620-AE4E-6AED3CFE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muehlenbergii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A1FC-FF3A-4AF0-BF2D-400B2A29D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Chinkapin</a:t>
            </a:r>
            <a:r>
              <a:rPr lang="en-US" dirty="0"/>
              <a:t> oak</a:t>
            </a:r>
          </a:p>
          <a:p>
            <a:endParaRPr lang="en-US" dirty="0"/>
          </a:p>
          <a:p>
            <a:r>
              <a:rPr lang="en-US" dirty="0"/>
              <a:t>NOT IN PLOT, included for comparison</a:t>
            </a:r>
          </a:p>
          <a:p>
            <a:r>
              <a:rPr lang="en-US" dirty="0"/>
              <a:t>Leaves also with scrapbook scissors, but a little more irregular and sharp tips</a:t>
            </a:r>
          </a:p>
          <a:p>
            <a:pPr lvl="1"/>
            <a:r>
              <a:rPr lang="en-US" dirty="0"/>
              <a:t>Green petioles, slight hairs</a:t>
            </a:r>
          </a:p>
          <a:p>
            <a:pPr lvl="1"/>
            <a:r>
              <a:rPr lang="en-US" dirty="0"/>
              <a:t>Small hairs abaxial</a:t>
            </a:r>
          </a:p>
          <a:p>
            <a:pPr lvl="1"/>
            <a:r>
              <a:rPr lang="en-US" dirty="0"/>
              <a:t>Small leaves compared to our other oaks</a:t>
            </a:r>
          </a:p>
          <a:p>
            <a:endParaRPr lang="en-US" dirty="0"/>
          </a:p>
        </p:txBody>
      </p:sp>
      <p:pic>
        <p:nvPicPr>
          <p:cNvPr id="4098" name="Picture 2" descr="https://www.dendroapp.frec.vt.edu/VT_Assets/Fact_Sheets/images/Quercus%20muehlenbergii/leaf1.jpg">
            <a:extLst>
              <a:ext uri="{FF2B5EF4-FFF2-40B4-BE49-F238E27FC236}">
                <a16:creationId xmlns:a16="http://schemas.microsoft.com/office/drawing/2014/main" id="{25573048-C899-4CA4-8C26-1AF0468FB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5728" y="575445"/>
            <a:ext cx="280754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B1A0B-57D2-4BA6-B30E-FAAF3545EB4E}"/>
              </a:ext>
            </a:extLst>
          </p:cNvPr>
          <p:cNvSpPr txBox="1"/>
          <p:nvPr/>
        </p:nvSpPr>
        <p:spPr>
          <a:xfrm>
            <a:off x="7413957" y="6061223"/>
            <a:ext cx="3063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http://dendro.cnre.vt.edu/dendrology/syllabus/factsheet.cfm?ID=244</a:t>
            </a:r>
            <a:endParaRPr lang="en-US" sz="1000" dirty="0"/>
          </a:p>
        </p:txBody>
      </p:sp>
      <p:pic>
        <p:nvPicPr>
          <p:cNvPr id="5122" name="Picture 2" descr="https://www.dendroapp.frec.vt.edu/VT_Assets/Fact_Sheets/images/Quercus%20muehlenbergii/fruit1.jpg">
            <a:extLst>
              <a:ext uri="{FF2B5EF4-FFF2-40B4-BE49-F238E27FC236}">
                <a16:creationId xmlns:a16="http://schemas.microsoft.com/office/drawing/2014/main" id="{FE11AF46-FDD9-4720-BCBA-2F28986D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90762"/>
            <a:ext cx="24003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7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46ACF-893A-4C44-81B1-DB82756D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palustris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04C3C-FED7-4502-828F-ACAD7138A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Pin oak</a:t>
            </a:r>
          </a:p>
          <a:p>
            <a:endParaRPr lang="en-US" dirty="0"/>
          </a:p>
          <a:p>
            <a:r>
              <a:rPr lang="en-US" dirty="0"/>
              <a:t>NOT IN PLOT, included for comparison</a:t>
            </a:r>
          </a:p>
          <a:p>
            <a:r>
              <a:rPr lang="en-US" b="1" dirty="0"/>
              <a:t>NOT hairy</a:t>
            </a:r>
          </a:p>
          <a:p>
            <a:r>
              <a:rPr lang="en-US" dirty="0"/>
              <a:t>Lobes are more rounded than Q. falcata and almost touch midvein</a:t>
            </a:r>
          </a:p>
          <a:p>
            <a:pPr lvl="1"/>
            <a:r>
              <a:rPr lang="en-US" dirty="0"/>
              <a:t>Drooping leaves, hair at </a:t>
            </a:r>
            <a:r>
              <a:rPr lang="en-US" dirty="0" err="1"/>
              <a:t>midvien</a:t>
            </a:r>
            <a:endParaRPr lang="en-US" dirty="0"/>
          </a:p>
          <a:p>
            <a:r>
              <a:rPr lang="en-US" dirty="0"/>
              <a:t>Not as many tip lobes as Q. coccinea</a:t>
            </a:r>
          </a:p>
          <a:p>
            <a:r>
              <a:rPr lang="en-US" dirty="0"/>
              <a:t>Shallow acorn caps</a:t>
            </a:r>
          </a:p>
          <a:p>
            <a:endParaRPr lang="en-US" dirty="0"/>
          </a:p>
        </p:txBody>
      </p:sp>
      <p:pic>
        <p:nvPicPr>
          <p:cNvPr id="6146" name="Picture 2" descr="https://www.dendroapp.frec.vt.edu/VT_Assets/Fact_Sheets/images/Quercus%20palustris/leaf1.jpg">
            <a:extLst>
              <a:ext uri="{FF2B5EF4-FFF2-40B4-BE49-F238E27FC236}">
                <a16:creationId xmlns:a16="http://schemas.microsoft.com/office/drawing/2014/main" id="{55DA72D2-C851-48C1-A522-9435B006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5ABE6-B770-4C76-BB81-155F0DD9AF7D}"/>
              </a:ext>
            </a:extLst>
          </p:cNvPr>
          <p:cNvSpPr txBox="1"/>
          <p:nvPr/>
        </p:nvSpPr>
        <p:spPr>
          <a:xfrm>
            <a:off x="7072854" y="6061223"/>
            <a:ext cx="3687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http://dendro.cnre.vt.edu/dendrology/syllabus/factsheet.cfm?ID=74</a:t>
            </a:r>
            <a:endParaRPr lang="en-US" sz="1000" dirty="0"/>
          </a:p>
        </p:txBody>
      </p:sp>
      <p:pic>
        <p:nvPicPr>
          <p:cNvPr id="5" name="Picture 2" descr="https://www.dendroapp.frec.vt.edu/VT_Assets/Fact_Sheets/images/Quercus%20palustris/fruit1.jpg">
            <a:extLst>
              <a:ext uri="{FF2B5EF4-FFF2-40B4-BE49-F238E27FC236}">
                <a16:creationId xmlns:a16="http://schemas.microsoft.com/office/drawing/2014/main" id="{6D394F44-0111-47AA-805D-413BDE8FC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2032503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475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B65B3-6930-4071-9F04-DBE153EC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prinus</a:t>
            </a:r>
            <a:r>
              <a:rPr lang="en-US" dirty="0"/>
              <a:t> (=Q. </a:t>
            </a:r>
            <a:r>
              <a:rPr lang="en-US" dirty="0" err="1"/>
              <a:t>montana</a:t>
            </a:r>
            <a:r>
              <a:rPr lang="en-US" dirty="0"/>
              <a:t>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DEBB3-81D0-4FBD-9FD9-60BA8C74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Chestnut oak</a:t>
            </a:r>
          </a:p>
          <a:p>
            <a:endParaRPr lang="en-US" dirty="0"/>
          </a:p>
          <a:p>
            <a:r>
              <a:rPr lang="en-US" dirty="0"/>
              <a:t>More common at SCBI than Q. </a:t>
            </a:r>
            <a:r>
              <a:rPr lang="en-US" dirty="0" err="1"/>
              <a:t>michauxii</a:t>
            </a:r>
            <a:r>
              <a:rPr lang="en-US" dirty="0"/>
              <a:t> (because this is the range of it)</a:t>
            </a:r>
          </a:p>
          <a:p>
            <a:r>
              <a:rPr lang="en-US" dirty="0"/>
              <a:t>Leaves look like used scrapbook scissors</a:t>
            </a:r>
          </a:p>
        </p:txBody>
      </p:sp>
      <p:pic>
        <p:nvPicPr>
          <p:cNvPr id="3074" name="Picture 2" descr="https://www.dendroapp.frec.vt.edu/VT_Assets/Fact_Sheets/images/Quercus%20montana/leaf1.jpg">
            <a:extLst>
              <a:ext uri="{FF2B5EF4-FFF2-40B4-BE49-F238E27FC236}">
                <a16:creationId xmlns:a16="http://schemas.microsoft.com/office/drawing/2014/main" id="{84DD448E-A7C2-49D0-A968-AAECEDE14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4404" y="645106"/>
            <a:ext cx="4018371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3D423-4F49-4D5D-B3BA-1D32224593F9}"/>
              </a:ext>
            </a:extLst>
          </p:cNvPr>
          <p:cNvSpPr txBox="1"/>
          <p:nvPr/>
        </p:nvSpPr>
        <p:spPr>
          <a:xfrm>
            <a:off x="6096000" y="6061223"/>
            <a:ext cx="370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http://dendro.cnre.vt.edu/dendrology/syllabus/factsheet.cfm?ID=76</a:t>
            </a:r>
            <a:endParaRPr lang="en-US" sz="1000" dirty="0"/>
          </a:p>
        </p:txBody>
      </p:sp>
      <p:pic>
        <p:nvPicPr>
          <p:cNvPr id="7170" name="Picture 2" descr="https://www.dendroapp.frec.vt.edu/VT_Assets/Fact_Sheets/images/Quercus%20montana/fruit1.jpg">
            <a:extLst>
              <a:ext uri="{FF2B5EF4-FFF2-40B4-BE49-F238E27FC236}">
                <a16:creationId xmlns:a16="http://schemas.microsoft.com/office/drawing/2014/main" id="{F778D87C-F74A-4BBC-BEF2-6F0396AD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97" y="1763713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6084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B4A6A-C5DB-4842-9E1D-1233AF070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rubra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8870F-023D-4EEF-AEC7-0EDBAFCA3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Northern red oak</a:t>
            </a:r>
          </a:p>
          <a:p>
            <a:endParaRPr lang="en-US" dirty="0"/>
          </a:p>
          <a:p>
            <a:r>
              <a:rPr lang="en-US" dirty="0"/>
              <a:t>Shallow acorn caps</a:t>
            </a:r>
          </a:p>
          <a:p>
            <a:r>
              <a:rPr lang="en-US" dirty="0"/>
              <a:t>Bark is reddish inside with shallow fissures</a:t>
            </a:r>
          </a:p>
          <a:p>
            <a:r>
              <a:rPr lang="en-US" b="1" dirty="0"/>
              <a:t>Hairless buds and hairless adult leaves</a:t>
            </a:r>
          </a:p>
          <a:p>
            <a:pPr lvl="1"/>
            <a:r>
              <a:rPr lang="en-US" dirty="0"/>
              <a:t>Alternate veins</a:t>
            </a:r>
          </a:p>
          <a:p>
            <a:pPr lvl="1"/>
            <a:r>
              <a:rPr lang="en-US" dirty="0"/>
              <a:t>Long and droop from twig tips</a:t>
            </a:r>
          </a:p>
          <a:p>
            <a:pPr lvl="1"/>
            <a:r>
              <a:rPr lang="en-US" dirty="0"/>
              <a:t>Leafstalk (petiole) green to red</a:t>
            </a:r>
          </a:p>
        </p:txBody>
      </p:sp>
      <p:pic>
        <p:nvPicPr>
          <p:cNvPr id="9218" name="Picture 2" descr="https://www.dendroapp.frec.vt.edu/VT_Assets/Fact_Sheets/images/Quercus%20rubra/leaf1.jpg">
            <a:extLst>
              <a:ext uri="{FF2B5EF4-FFF2-40B4-BE49-F238E27FC236}">
                <a16:creationId xmlns:a16="http://schemas.microsoft.com/office/drawing/2014/main" id="{A7DB8971-7F28-4F43-8439-F5259E47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93A16-0A51-47DE-A2AD-4614318C3B10}"/>
              </a:ext>
            </a:extLst>
          </p:cNvPr>
          <p:cNvSpPr txBox="1"/>
          <p:nvPr/>
        </p:nvSpPr>
        <p:spPr>
          <a:xfrm>
            <a:off x="7072854" y="6061223"/>
            <a:ext cx="3489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http://dendro.cnre.vt.edu/dendrology/syllabus/factsheet.cfm?ID=38</a:t>
            </a:r>
            <a:endParaRPr lang="en-US" sz="1000" dirty="0"/>
          </a:p>
        </p:txBody>
      </p:sp>
      <p:pic>
        <p:nvPicPr>
          <p:cNvPr id="8196" name="Picture 4" descr="https://www.dendroapp.frec.vt.edu/VT_Assets/Fact_Sheets/images/Quercus%20rubra/fruit1.jpg">
            <a:extLst>
              <a:ext uri="{FF2B5EF4-FFF2-40B4-BE49-F238E27FC236}">
                <a16:creationId xmlns:a16="http://schemas.microsoft.com/office/drawing/2014/main" id="{5AAF5DB9-6FE4-4A75-A538-4EAE7C3D6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896" y="1802973"/>
            <a:ext cx="24003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687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F18D6-47A5-4629-A1BE-995A9FD6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stellata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80C0E-DAE0-42AA-8D61-26A9A6EDB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Post oak</a:t>
            </a:r>
          </a:p>
          <a:p>
            <a:endParaRPr lang="en-US" dirty="0"/>
          </a:p>
          <a:p>
            <a:r>
              <a:rPr lang="en-US" dirty="0"/>
              <a:t>NOT IN PLOT, included for comparison</a:t>
            </a:r>
          </a:p>
          <a:p>
            <a:r>
              <a:rPr lang="en-US" dirty="0"/>
              <a:t>Narrow lobes, rounded tips</a:t>
            </a:r>
          </a:p>
          <a:p>
            <a:r>
              <a:rPr lang="en-US" dirty="0"/>
              <a:t>Fat leaf area</a:t>
            </a:r>
          </a:p>
          <a:p>
            <a:r>
              <a:rPr lang="en-US" dirty="0"/>
              <a:t>“looks like drunk Q. alba”</a:t>
            </a:r>
          </a:p>
        </p:txBody>
      </p:sp>
      <p:pic>
        <p:nvPicPr>
          <p:cNvPr id="8194" name="Picture 2" descr="https://www.dendroapp.frec.vt.edu/VT_Assets/Fact_Sheets/images/Quercus%20stellata/leaf1.jpg">
            <a:extLst>
              <a:ext uri="{FF2B5EF4-FFF2-40B4-BE49-F238E27FC236}">
                <a16:creationId xmlns:a16="http://schemas.microsoft.com/office/drawing/2014/main" id="{CF38468C-2C60-4A2D-A84A-75472D57E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2497" y="640080"/>
            <a:ext cx="3493094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5F24D-B4A7-4935-B73E-114C531BE26C}"/>
              </a:ext>
            </a:extLst>
          </p:cNvPr>
          <p:cNvSpPr txBox="1"/>
          <p:nvPr/>
        </p:nvSpPr>
        <p:spPr>
          <a:xfrm>
            <a:off x="6349784" y="6061223"/>
            <a:ext cx="3493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http://dendro.cnre.vt.edu/dendrology/syllabus/factsheet.cfm?ID=77</a:t>
            </a:r>
            <a:endParaRPr lang="en-US" sz="1000" dirty="0"/>
          </a:p>
        </p:txBody>
      </p:sp>
      <p:pic>
        <p:nvPicPr>
          <p:cNvPr id="9218" name="Picture 2" descr="https://www.dendroapp.frec.vt.edu/VT_Assets/Fact_Sheets/images/Quercus%20stellata/fruit1.jpg">
            <a:extLst>
              <a:ext uri="{FF2B5EF4-FFF2-40B4-BE49-F238E27FC236}">
                <a16:creationId xmlns:a16="http://schemas.microsoft.com/office/drawing/2014/main" id="{B0B64952-3487-4724-A1D3-3658237D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752600"/>
            <a:ext cx="24003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8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4F4E0-3275-4B13-B8AF-380D48637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velutina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0CF93-4FA7-4E38-8411-D86446823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Black oak</a:t>
            </a:r>
          </a:p>
          <a:p>
            <a:endParaRPr lang="en-US" dirty="0"/>
          </a:p>
          <a:p>
            <a:r>
              <a:rPr lang="en-US" dirty="0"/>
              <a:t>Acorns have deep cup</a:t>
            </a:r>
          </a:p>
          <a:p>
            <a:r>
              <a:rPr lang="en-US" b="1" dirty="0"/>
              <a:t>Hairy adult leaves and hairy, green petioles</a:t>
            </a:r>
          </a:p>
          <a:p>
            <a:pPr lvl="1"/>
            <a:r>
              <a:rPr lang="en-US" dirty="0"/>
              <a:t>Sun leaves often smaller and have very deep lobes</a:t>
            </a:r>
          </a:p>
          <a:p>
            <a:pPr lvl="1"/>
            <a:r>
              <a:rPr lang="en-US" dirty="0"/>
              <a:t>Also drooping like Q. rubra</a:t>
            </a:r>
          </a:p>
          <a:p>
            <a:pPr lvl="1"/>
            <a:r>
              <a:rPr lang="en-US" dirty="0"/>
              <a:t>Easy to confuse with Q. rubra if can’t touch the leaves</a:t>
            </a:r>
          </a:p>
          <a:p>
            <a:r>
              <a:rPr lang="en-US" dirty="0"/>
              <a:t>Bark is irregular and blocky</a:t>
            </a:r>
          </a:p>
          <a:p>
            <a:pPr lvl="1"/>
            <a:r>
              <a:rPr lang="en-US" b="1" dirty="0"/>
              <a:t>Interior bark is yellow!</a:t>
            </a:r>
          </a:p>
        </p:txBody>
      </p:sp>
      <p:pic>
        <p:nvPicPr>
          <p:cNvPr id="10242" name="Picture 2" descr="https://www.dendroapp.frec.vt.edu/VT_Assets/Fact_Sheets/images/Quercus%20velutina/leaf1.jpg">
            <a:extLst>
              <a:ext uri="{FF2B5EF4-FFF2-40B4-BE49-F238E27FC236}">
                <a16:creationId xmlns:a16="http://schemas.microsoft.com/office/drawing/2014/main" id="{A1AA714F-6586-4421-BC68-8EF30ACAA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406345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FE364-2AC6-442C-A25D-8BFA590BF9F6}"/>
              </a:ext>
            </a:extLst>
          </p:cNvPr>
          <p:cNvSpPr txBox="1"/>
          <p:nvPr/>
        </p:nvSpPr>
        <p:spPr>
          <a:xfrm>
            <a:off x="7072854" y="6061223"/>
            <a:ext cx="3489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http://dendro.cnre.vt.edu/dendrology/syllabus/factsheet.cfm?ID=39</a:t>
            </a:r>
            <a:endParaRPr lang="en-US" sz="1000" dirty="0"/>
          </a:p>
        </p:txBody>
      </p:sp>
      <p:pic>
        <p:nvPicPr>
          <p:cNvPr id="10244" name="Picture 4" descr="https://lh3.googleusercontent.com/gZvNLyhw4ve1iJ1Q2JP73ecUWvh1WuKLWFuN8yoSmjfUmqaHnn51c6LD4UsdQbLaLBV_rhCFVScHgB0GFr6LEyCcaANJyacTRNAM8pMzsuVi3CzmxqaGaRighdu2gJ6sOwYumfbFcSD-dQqJUAfLRsBEusMvnPuwQduc8XwmeuuP5TOTNosomMZbsr98ZAKAYv37oJCjUVNx5mUkeJ2Dc4vHT9EVV4Tbc3wDp1DIJudAQgHDsyWLniB1FSC-nOBHzo2gBHeTAmJ7-LezWldPrjQwvyA4PC964yTRcn3vQuq95YEB3_ye6kWMDvWkCG4ov1SvMXcwaqwChame0i0xqcpJvR43zECegBbGu1yr4ynmnDglXAtQd1agNVk4ToYCdCr4PGFplcptQFPsTU5htpj1R0JQcoeGd23yWRFWH_mpBYGolkOacFjp4zA2JnYw12V3KikepDmBlmfPVCFSrvRZTgdjf0PeuYaeSBVh64-4yfUg1h6stPe36FCIbH9WYNXUpN-PCJnPQ8sZijbQSfAZqdS-vTMqYL1yLTyHA3vZMPjG7Gart-d95RCraFbP6DNlXDhnvls0ncgcfzYvdlM57LHJYAMNbNR8HLPcsIOCG-7mIYZrwymqH-l4WxmdE-I7SBJONde__wAbrSj9vG99I8lgbXU=w661-h881-no">
            <a:extLst>
              <a:ext uri="{FF2B5EF4-FFF2-40B4-BE49-F238E27FC236}">
                <a16:creationId xmlns:a16="http://schemas.microsoft.com/office/drawing/2014/main" id="{F6841456-D502-4AD8-B5D1-157AA2D7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270" y="491694"/>
            <a:ext cx="1656303" cy="22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dendroapp.frec.vt.edu/VT_Assets/Fact_Sheets/images/Quercus%20velutina/fruit1.jpg">
            <a:extLst>
              <a:ext uri="{FF2B5EF4-FFF2-40B4-BE49-F238E27FC236}">
                <a16:creationId xmlns:a16="http://schemas.microsoft.com/office/drawing/2014/main" id="{08FB48D5-45BB-48B3-B23A-5E6FB6918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92" y="2804326"/>
            <a:ext cx="2011134" cy="308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541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0C3B3-814F-4D55-B379-902E5485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Rosa multiflora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9B419-C5FE-45E6-8FE1-586B5F1E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dirty="0"/>
              <a:t>INVASIVE</a:t>
            </a:r>
          </a:p>
          <a:p>
            <a:r>
              <a:rPr lang="en-US" dirty="0"/>
              <a:t>Can grow to dense thickets</a:t>
            </a:r>
          </a:p>
          <a:p>
            <a:r>
              <a:rPr lang="en-US" dirty="0"/>
              <a:t>White flowers with yellow center</a:t>
            </a:r>
          </a:p>
          <a:p>
            <a:r>
              <a:rPr lang="en-US" dirty="0"/>
              <a:t>Alternate, pinnately compound</a:t>
            </a:r>
          </a:p>
          <a:p>
            <a:pPr lvl="1"/>
            <a:r>
              <a:rPr lang="en-US" dirty="0"/>
              <a:t>Thorns curve up like scythe, will hook on to clothing and skin</a:t>
            </a:r>
          </a:p>
          <a:p>
            <a:pPr lvl="1"/>
            <a:r>
              <a:rPr lang="en-US" dirty="0"/>
              <a:t>5-11 serrated leaflets</a:t>
            </a:r>
          </a:p>
        </p:txBody>
      </p:sp>
      <p:pic>
        <p:nvPicPr>
          <p:cNvPr id="17410" name="Picture 2" descr="https://www.dendroapp.frec.vt.edu/VT_Assets/Fact_Sheets/images/Rosa%20multiflora/leaf1.jpg">
            <a:extLst>
              <a:ext uri="{FF2B5EF4-FFF2-40B4-BE49-F238E27FC236}">
                <a16:creationId xmlns:a16="http://schemas.microsoft.com/office/drawing/2014/main" id="{9CDD8297-DF0D-431E-9A95-F34814FF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578" y="449036"/>
            <a:ext cx="419819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4" descr="https://www.dendroapp.frec.vt.edu/VT_Assets/Fact_Sheets/images/Rosa%20multiflora/flower1.jpg">
            <a:extLst>
              <a:ext uri="{FF2B5EF4-FFF2-40B4-BE49-F238E27FC236}">
                <a16:creationId xmlns:a16="http://schemas.microsoft.com/office/drawing/2014/main" id="{1B1047A4-E25C-4652-A5EF-DDF5A8894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332" y="449036"/>
            <a:ext cx="1864507" cy="297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4C92FA-6C18-47E3-98C7-5CE89748F4DD}"/>
              </a:ext>
            </a:extLst>
          </p:cNvPr>
          <p:cNvSpPr txBox="1"/>
          <p:nvPr/>
        </p:nvSpPr>
        <p:spPr>
          <a:xfrm>
            <a:off x="6678386" y="5892853"/>
            <a:ext cx="48643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http://dendro.cnre.vt.edu/dendrology/syllabus/factsheet.cfm?ID=151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0096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6DB77-C7F7-49D1-9512-FCD9E7E2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Robinia</a:t>
            </a:r>
            <a:r>
              <a:rPr lang="en-US" dirty="0"/>
              <a:t> </a:t>
            </a:r>
            <a:r>
              <a:rPr lang="en-US" dirty="0" err="1"/>
              <a:t>pseudoacacia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E5D4-27AD-4A2E-9F18-8CF68C36C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922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Black locust</a:t>
            </a:r>
          </a:p>
          <a:p>
            <a:endParaRPr lang="en-US" dirty="0"/>
          </a:p>
          <a:p>
            <a:r>
              <a:rPr lang="en-US" dirty="0"/>
              <a:t>Compound, alternate leaves</a:t>
            </a:r>
          </a:p>
          <a:p>
            <a:pPr lvl="1"/>
            <a:r>
              <a:rPr lang="en-US" dirty="0"/>
              <a:t>Entire, dull blue-green, 7-19 leaflets, each 1.5”</a:t>
            </a:r>
          </a:p>
          <a:p>
            <a:r>
              <a:rPr lang="en-US" dirty="0"/>
              <a:t>Fruit pods like flattened snap pea cases</a:t>
            </a:r>
          </a:p>
          <a:p>
            <a:r>
              <a:rPr lang="en-US" dirty="0"/>
              <a:t>Flowers small, pea-like (Fabaceae), hanging in 6” clusters</a:t>
            </a:r>
          </a:p>
          <a:p>
            <a:r>
              <a:rPr lang="en-US" b="1" dirty="0"/>
              <a:t>Thorns on stems and twigs</a:t>
            </a:r>
            <a:r>
              <a:rPr lang="en-US" dirty="0"/>
              <a:t>, rugged bark</a:t>
            </a:r>
          </a:p>
          <a:p>
            <a:r>
              <a:rPr lang="en-US" dirty="0"/>
              <a:t>Much more outside the plot (along adjacent to Leach lake on road and on Leach road)</a:t>
            </a:r>
          </a:p>
        </p:txBody>
      </p:sp>
      <p:pic>
        <p:nvPicPr>
          <p:cNvPr id="12290" name="Picture 2" descr="https://www.dendroapp.frec.vt.edu/VT_Assets/Fact_Sheets/images/Robinia%20pseudoacacia/leaf1.jpg">
            <a:extLst>
              <a:ext uri="{FF2B5EF4-FFF2-40B4-BE49-F238E27FC236}">
                <a16:creationId xmlns:a16="http://schemas.microsoft.com/office/drawing/2014/main" id="{A2063C8D-E14C-46A3-8A8E-B2E8BA79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2854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 descr="https://www.dendroapp.frec.vt.edu/VT_Assets/Fact_Sheets/images/Robinia%20pseudoacacia/twig1.jpg">
            <a:extLst>
              <a:ext uri="{FF2B5EF4-FFF2-40B4-BE49-F238E27FC236}">
                <a16:creationId xmlns:a16="http://schemas.microsoft.com/office/drawing/2014/main" id="{FF033CE9-BF06-4B27-9D7D-50F01E9E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619" y="986120"/>
            <a:ext cx="767124" cy="115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www.dendroapp.frec.vt.edu/VT_Assets/Fact_Sheets/images/Robinia%20pseudoacacia/flower1.jpg">
            <a:extLst>
              <a:ext uri="{FF2B5EF4-FFF2-40B4-BE49-F238E27FC236}">
                <a16:creationId xmlns:a16="http://schemas.microsoft.com/office/drawing/2014/main" id="{6757FBDE-B6C2-4CA4-855F-49A2CA8DB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745" y="1179483"/>
            <a:ext cx="1401114" cy="210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www.dendroapp.frec.vt.edu/VT_Assets/Fact_Sheets/images/Robinia%20pseudoacacia/fruit1.jpg">
            <a:extLst>
              <a:ext uri="{FF2B5EF4-FFF2-40B4-BE49-F238E27FC236}">
                <a16:creationId xmlns:a16="http://schemas.microsoft.com/office/drawing/2014/main" id="{ABD5F423-59D1-423D-B150-02CA39EB3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60" y="3674434"/>
            <a:ext cx="1410133" cy="21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90D1CF-306A-4BDD-9B0B-9A4E8821BEFF}"/>
              </a:ext>
            </a:extLst>
          </p:cNvPr>
          <p:cNvSpPr txBox="1"/>
          <p:nvPr/>
        </p:nvSpPr>
        <p:spPr>
          <a:xfrm>
            <a:off x="6667500" y="6061223"/>
            <a:ext cx="4686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6"/>
              </a:rPr>
              <a:t>http://dendro.cnre.vt.edu/dendrology/syllabus/factsheet.cfm?ID=40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495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EE0A9-5BA1-4298-8BDC-5EF4377A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Rubus</a:t>
            </a:r>
            <a:r>
              <a:rPr lang="en-US" dirty="0"/>
              <a:t> </a:t>
            </a:r>
            <a:r>
              <a:rPr lang="en-US" dirty="0" err="1"/>
              <a:t>allegheniensis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E41F-0502-44D2-8604-E771DE911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Allegheny blackberry</a:t>
            </a:r>
          </a:p>
          <a:p>
            <a:endParaRPr lang="en-US" dirty="0"/>
          </a:p>
          <a:p>
            <a:r>
              <a:rPr lang="en-US" dirty="0"/>
              <a:t>NOT AS COMMON IN PLOT</a:t>
            </a:r>
          </a:p>
          <a:p>
            <a:r>
              <a:rPr lang="en-US" dirty="0"/>
              <a:t>5 leaves come out of central point</a:t>
            </a:r>
          </a:p>
          <a:p>
            <a:pPr lvl="1"/>
            <a:r>
              <a:rPr lang="en-US" dirty="0"/>
              <a:t>Tapered, serrated</a:t>
            </a:r>
          </a:p>
          <a:p>
            <a:pPr lvl="1"/>
            <a:r>
              <a:rPr lang="en-US" dirty="0"/>
              <a:t>Longer petioles</a:t>
            </a:r>
          </a:p>
          <a:p>
            <a:pPr lvl="1"/>
            <a:r>
              <a:rPr lang="en-US" dirty="0"/>
              <a:t>Alternate compound</a:t>
            </a:r>
          </a:p>
          <a:p>
            <a:r>
              <a:rPr lang="en-US" dirty="0"/>
              <a:t>Stalk can be large with large spines</a:t>
            </a:r>
          </a:p>
          <a:p>
            <a:endParaRPr lang="en-US" dirty="0"/>
          </a:p>
        </p:txBody>
      </p:sp>
      <p:pic>
        <p:nvPicPr>
          <p:cNvPr id="11266" name="Picture 2" descr="https://www.dendroapp.frec.vt.edu/VT_Assets/Fact_Sheets/images/Rubus%20allegheniensis/leaf1.jpg">
            <a:extLst>
              <a:ext uri="{FF2B5EF4-FFF2-40B4-BE49-F238E27FC236}">
                <a16:creationId xmlns:a16="http://schemas.microsoft.com/office/drawing/2014/main" id="{12449D89-8BE3-4317-87D4-0F8484196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9784" y="640080"/>
            <a:ext cx="3493094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F9DD2-BC21-494F-AE1C-89994EDD4F5C}"/>
              </a:ext>
            </a:extLst>
          </p:cNvPr>
          <p:cNvSpPr txBox="1"/>
          <p:nvPr/>
        </p:nvSpPr>
        <p:spPr>
          <a:xfrm>
            <a:off x="6349784" y="6061223"/>
            <a:ext cx="3493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http://dendro.cnre.vt.edu/dendrology/syllabus/factsheet.cfm?ID=139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25128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97DBE-7F54-4804-9654-6CCA685D1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Rubus</a:t>
            </a:r>
            <a:r>
              <a:rPr lang="en-US" dirty="0"/>
              <a:t> </a:t>
            </a:r>
            <a:r>
              <a:rPr lang="en-US" dirty="0" err="1"/>
              <a:t>pensilvanicus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13EA-4616-4012-8F2F-A3EA0E7B5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Pennsylvania blackberry</a:t>
            </a:r>
          </a:p>
          <a:p>
            <a:endParaRPr lang="en-US" dirty="0"/>
          </a:p>
          <a:p>
            <a:r>
              <a:rPr lang="en-US" dirty="0"/>
              <a:t>Alternate compound leaves</a:t>
            </a:r>
          </a:p>
          <a:p>
            <a:pPr lvl="1"/>
            <a:r>
              <a:rPr lang="en-US" dirty="0"/>
              <a:t>Terminal leaves the largest</a:t>
            </a:r>
          </a:p>
          <a:p>
            <a:pPr lvl="1"/>
            <a:r>
              <a:rPr lang="en-US" dirty="0"/>
              <a:t>3 leaves per leaflet</a:t>
            </a:r>
          </a:p>
          <a:p>
            <a:pPr lvl="1"/>
            <a:r>
              <a:rPr lang="en-US" dirty="0"/>
              <a:t>Coarse serration</a:t>
            </a:r>
          </a:p>
          <a:p>
            <a:pPr lvl="1"/>
            <a:r>
              <a:rPr lang="en-US" dirty="0"/>
              <a:t>Alternate veins</a:t>
            </a:r>
          </a:p>
        </p:txBody>
      </p:sp>
      <p:pic>
        <p:nvPicPr>
          <p:cNvPr id="12290" name="Picture 2" descr="https://bugwoodcloud.org/images/768x512/5386474.jpg">
            <a:extLst>
              <a:ext uri="{FF2B5EF4-FFF2-40B4-BE49-F238E27FC236}">
                <a16:creationId xmlns:a16="http://schemas.microsoft.com/office/drawing/2014/main" id="{D1B1B893-55D4-4154-A40F-2DA9FF26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6294" y="645106"/>
            <a:ext cx="350287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7CAD3-F768-40F7-915E-2579153DA39E}"/>
              </a:ext>
            </a:extLst>
          </p:cNvPr>
          <p:cNvSpPr txBox="1"/>
          <p:nvPr/>
        </p:nvSpPr>
        <p:spPr>
          <a:xfrm>
            <a:off x="7066294" y="6061223"/>
            <a:ext cx="36615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https://www.invasive.org/browse/detail.cfm?imgnum=5386474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8347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17C07-DAE6-47C9-97D5-F3AB38E8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Amelanchier </a:t>
            </a:r>
            <a:r>
              <a:rPr lang="en-US" dirty="0" err="1"/>
              <a:t>arborea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D3B1A-05EE-49EE-87EC-38D9B0F2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Downy serviceberry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Small, red to purple berries</a:t>
            </a:r>
            <a:r>
              <a:rPr lang="en-US" dirty="0"/>
              <a:t>, mid summer, edible(!)</a:t>
            </a:r>
          </a:p>
          <a:p>
            <a:pPr>
              <a:lnSpc>
                <a:spcPct val="90000"/>
              </a:lnSpc>
            </a:pPr>
            <a:r>
              <a:rPr lang="en-US" b="1" dirty="0"/>
              <a:t>Buds are pointed, have hairy margins, light yellow-green to red</a:t>
            </a:r>
          </a:p>
          <a:p>
            <a:pPr>
              <a:lnSpc>
                <a:spcPct val="90000"/>
              </a:lnSpc>
            </a:pPr>
            <a:r>
              <a:rPr lang="en-US" dirty="0"/>
              <a:t>Showy white flower in drooping bunches</a:t>
            </a:r>
          </a:p>
          <a:p>
            <a:pPr>
              <a:lnSpc>
                <a:spcPct val="90000"/>
              </a:lnSpc>
            </a:pPr>
            <a:r>
              <a:rPr lang="en-US" dirty="0"/>
              <a:t>Bark smooth when young, ashy grey with darker stripes, then becomes rough with vertical splits and furrows</a:t>
            </a:r>
          </a:p>
          <a:p>
            <a:pPr>
              <a:lnSpc>
                <a:spcPct val="90000"/>
              </a:lnSpc>
            </a:pPr>
            <a:r>
              <a:rPr lang="en-US" dirty="0"/>
              <a:t>Leaves are alternate, finely serrated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Slender petiole, can be fuzzy below, pinnately veined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Hang down from stem, look fragile</a:t>
            </a:r>
          </a:p>
        </p:txBody>
      </p:sp>
      <p:pic>
        <p:nvPicPr>
          <p:cNvPr id="4098" name="Picture 2" descr="https://www.dendroapp.frec.vt.edu/VT_Assets/Fact_Sheets/images/Amelanchier%20arborea/leaf1.jpg">
            <a:extLst>
              <a:ext uri="{FF2B5EF4-FFF2-40B4-BE49-F238E27FC236}">
                <a16:creationId xmlns:a16="http://schemas.microsoft.com/office/drawing/2014/main" id="{C163BBE1-FC1E-486E-9ECF-A07A34C72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3694" y="1195420"/>
            <a:ext cx="2378616" cy="37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www.dendroapp.frec.vt.edu/VT_Assets/Fact_Sheets/images/Amelanchier%20arborea/flower1.jpg">
            <a:extLst>
              <a:ext uri="{FF2B5EF4-FFF2-40B4-BE49-F238E27FC236}">
                <a16:creationId xmlns:a16="http://schemas.microsoft.com/office/drawing/2014/main" id="{EFFC2EB6-3E75-4776-AE6A-3A990191B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938" y="485840"/>
            <a:ext cx="1405212" cy="245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dendroapp.frec.vt.edu/VT_Assets/Fact_Sheets/images/Amelanchier%20arborea/fruit1.jpg">
            <a:extLst>
              <a:ext uri="{FF2B5EF4-FFF2-40B4-BE49-F238E27FC236}">
                <a16:creationId xmlns:a16="http://schemas.microsoft.com/office/drawing/2014/main" id="{34CD31B1-EA1D-4D90-95BF-F582000FA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933" y="3632143"/>
            <a:ext cx="1315740" cy="19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ww.dendroapp.frec.vt.edu/VT_Assets/Fact_Sheets/images/Amelanchier%20arborea/twig1.jpg">
            <a:extLst>
              <a:ext uri="{FF2B5EF4-FFF2-40B4-BE49-F238E27FC236}">
                <a16:creationId xmlns:a16="http://schemas.microsoft.com/office/drawing/2014/main" id="{5F84D605-090E-43A8-8615-3E01937FC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449" y="3729276"/>
            <a:ext cx="1405210" cy="216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www.dendroapp.frec.vt.edu/VT_Assets/Fact_Sheets/images/Amelanchier%20arborea/bark1.jpg">
            <a:extLst>
              <a:ext uri="{FF2B5EF4-FFF2-40B4-BE49-F238E27FC236}">
                <a16:creationId xmlns:a16="http://schemas.microsoft.com/office/drawing/2014/main" id="{6E66ABDB-F162-41B8-828D-F01326CA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673" y="485840"/>
            <a:ext cx="1813123" cy="25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690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C354A-6698-4148-A2E0-F20EB19D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Rubus</a:t>
            </a:r>
            <a:r>
              <a:rPr lang="en-US" dirty="0"/>
              <a:t> </a:t>
            </a:r>
            <a:r>
              <a:rPr lang="en-US" dirty="0" err="1"/>
              <a:t>phoenicolasius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46880-8FEA-471C-8426-D84E7BE8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Wineberry</a:t>
            </a:r>
            <a:r>
              <a:rPr lang="en-US" dirty="0"/>
              <a:t>, Wine raspberry</a:t>
            </a:r>
          </a:p>
          <a:p>
            <a:endParaRPr lang="en-US" dirty="0"/>
          </a:p>
          <a:p>
            <a:r>
              <a:rPr lang="en-US" dirty="0"/>
              <a:t>Small red raspberries</a:t>
            </a:r>
          </a:p>
          <a:p>
            <a:r>
              <a:rPr lang="en-US" dirty="0"/>
              <a:t>Leaves are very pale below</a:t>
            </a:r>
          </a:p>
          <a:p>
            <a:pPr lvl="1"/>
            <a:r>
              <a:rPr lang="en-US" dirty="0"/>
              <a:t>Thorns are red</a:t>
            </a:r>
          </a:p>
          <a:p>
            <a:pPr lvl="1"/>
            <a:r>
              <a:rPr lang="en-US" dirty="0"/>
              <a:t>Leaves arranged similar to R. </a:t>
            </a:r>
            <a:r>
              <a:rPr lang="en-US" dirty="0" err="1"/>
              <a:t>pensilvanicus</a:t>
            </a:r>
            <a:r>
              <a:rPr lang="en-US" dirty="0"/>
              <a:t> but larger</a:t>
            </a:r>
          </a:p>
          <a:p>
            <a:r>
              <a:rPr lang="en-US" dirty="0"/>
              <a:t>Very prickly-hairy stems</a:t>
            </a:r>
          </a:p>
          <a:p>
            <a:pPr lvl="1"/>
            <a:r>
              <a:rPr lang="en-US" dirty="0"/>
              <a:t>Stems are very red</a:t>
            </a:r>
          </a:p>
        </p:txBody>
      </p:sp>
      <p:pic>
        <p:nvPicPr>
          <p:cNvPr id="13314" name="Picture 2" descr="https://www.dendroapp.frec.vt.edu/VT_Assets/Fact_Sheets/images/Rubus%20phoenicolasius/leaf1.jpg">
            <a:extLst>
              <a:ext uri="{FF2B5EF4-FFF2-40B4-BE49-F238E27FC236}">
                <a16:creationId xmlns:a16="http://schemas.microsoft.com/office/drawing/2014/main" id="{40CAB064-3D99-495D-A9BF-F62DB133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0389" y="640080"/>
            <a:ext cx="3571885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0803D-EB62-4368-9B9E-A1082F82ECE7}"/>
              </a:ext>
            </a:extLst>
          </p:cNvPr>
          <p:cNvSpPr txBox="1"/>
          <p:nvPr/>
        </p:nvSpPr>
        <p:spPr>
          <a:xfrm>
            <a:off x="6384471" y="6061223"/>
            <a:ext cx="3477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http://dendro.cnre.vt.edu/dendrology/syllabus/factsheet.cfm?ID=319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5458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B83FA-CE53-4E1C-8E8E-11D5F4166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Sassafras </a:t>
            </a:r>
            <a:r>
              <a:rPr lang="en-US" dirty="0" err="1"/>
              <a:t>albidum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602F-3370-4A99-92E4-2A0C6DAD3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Sassafras</a:t>
            </a:r>
          </a:p>
          <a:p>
            <a:endParaRPr lang="en-US" dirty="0"/>
          </a:p>
          <a:p>
            <a:r>
              <a:rPr lang="en-US" dirty="0"/>
              <a:t>Pale green undersides, fuzzy</a:t>
            </a:r>
          </a:p>
          <a:p>
            <a:pPr lvl="1"/>
            <a:r>
              <a:rPr lang="en-US" b="1" dirty="0"/>
              <a:t>Leaves are variably shaped (some like mittens)</a:t>
            </a:r>
          </a:p>
          <a:p>
            <a:r>
              <a:rPr lang="en-US" dirty="0"/>
              <a:t>Small dark berries from red stems</a:t>
            </a:r>
          </a:p>
          <a:p>
            <a:r>
              <a:rPr lang="en-US" dirty="0"/>
              <a:t>Small clustered flowers with new leaves in spring</a:t>
            </a:r>
          </a:p>
          <a:p>
            <a:r>
              <a:rPr lang="en-US" dirty="0"/>
              <a:t>Bark with deep furrows</a:t>
            </a:r>
          </a:p>
        </p:txBody>
      </p:sp>
      <p:pic>
        <p:nvPicPr>
          <p:cNvPr id="11266" name="Picture 2" descr="https://www.dendroapp.frec.vt.edu/VT_Assets/Fact_Sheets/images/Sassafras%20albidum/leaf1.jpg">
            <a:extLst>
              <a:ext uri="{FF2B5EF4-FFF2-40B4-BE49-F238E27FC236}">
                <a16:creationId xmlns:a16="http://schemas.microsoft.com/office/drawing/2014/main" id="{0784D18C-1D8F-4E72-8BCC-1A5024E2E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7768" y="498149"/>
            <a:ext cx="4080123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https://www.dendroapp.frec.vt.edu/VT_Assets/Fact_Sheets/images/Sassafras%20albidum/fruit1.jpg">
            <a:extLst>
              <a:ext uri="{FF2B5EF4-FFF2-40B4-BE49-F238E27FC236}">
                <a16:creationId xmlns:a16="http://schemas.microsoft.com/office/drawing/2014/main" id="{B58906FB-F2D6-428C-B4E8-474F29C9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21" y="760824"/>
            <a:ext cx="1694608" cy="229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5E099-91D0-42F4-9891-88C36C948C2E}"/>
              </a:ext>
            </a:extLst>
          </p:cNvPr>
          <p:cNvSpPr txBox="1"/>
          <p:nvPr/>
        </p:nvSpPr>
        <p:spPr>
          <a:xfrm>
            <a:off x="7267429" y="5892853"/>
            <a:ext cx="450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http://dendro.cnre.vt.edu/dendrology/syllabus/factsheet.cfm?ID=84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47544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8CE50-57D7-4660-B3CA-5FE96FF7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Sambucus canadensis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846D6-9114-4A43-AE6B-6898891B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American black elderberry</a:t>
            </a:r>
          </a:p>
          <a:p>
            <a:endParaRPr lang="en-US" dirty="0"/>
          </a:p>
          <a:p>
            <a:r>
              <a:rPr lang="en-US" dirty="0"/>
              <a:t>Compound, opposite leaflets</a:t>
            </a:r>
          </a:p>
          <a:p>
            <a:r>
              <a:rPr lang="en-US" dirty="0"/>
              <a:t>Flat-topped clusters of flowers</a:t>
            </a:r>
          </a:p>
          <a:p>
            <a:r>
              <a:rPr lang="en-US" dirty="0"/>
              <a:t>Stems are very light</a:t>
            </a:r>
          </a:p>
          <a:p>
            <a:endParaRPr lang="en-US" dirty="0"/>
          </a:p>
          <a:p>
            <a:r>
              <a:rPr lang="en-US" dirty="0"/>
              <a:t>NOT common in plot</a:t>
            </a:r>
          </a:p>
        </p:txBody>
      </p:sp>
      <p:pic>
        <p:nvPicPr>
          <p:cNvPr id="5122" name="Picture 2" descr="Large Photo of Sambucus canadensis">
            <a:extLst>
              <a:ext uri="{FF2B5EF4-FFF2-40B4-BE49-F238E27FC236}">
                <a16:creationId xmlns:a16="http://schemas.microsoft.com/office/drawing/2014/main" id="{36D864D6-836C-4454-BB6A-E9BE059E3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16" y="1449499"/>
            <a:ext cx="5451627" cy="363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B5F35-8AD1-4DA4-A588-8BEC353A9A07}"/>
              </a:ext>
            </a:extLst>
          </p:cNvPr>
          <p:cNvSpPr/>
          <p:nvPr/>
        </p:nvSpPr>
        <p:spPr>
          <a:xfrm>
            <a:off x="7334355" y="5404261"/>
            <a:ext cx="33938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https://plants.usda.gov/core/profile?symbol=sanic4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8154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9BD230D-0708-4782-93C2-6421485ED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D9D74-E0F1-4D10-8038-C731C2DC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dirty="0"/>
              <a:t>Smilax </a:t>
            </a:r>
            <a:r>
              <a:rPr lang="en-US" dirty="0" err="1"/>
              <a:t>rotundifolia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30D25A-547E-4D17-B65E-FA2B888931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1F94-718E-40BF-AC48-8B8223E7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Common greenbrier</a:t>
            </a:r>
          </a:p>
          <a:p>
            <a:endParaRPr lang="en-US" dirty="0"/>
          </a:p>
          <a:p>
            <a:r>
              <a:rPr lang="en-US" b="1" dirty="0"/>
              <a:t>Thorns stick straight out, NOT hooked</a:t>
            </a:r>
          </a:p>
          <a:p>
            <a:r>
              <a:rPr lang="en-US" dirty="0"/>
              <a:t>Grows haphazardly as vine or tangled bush</a:t>
            </a:r>
          </a:p>
          <a:p>
            <a:r>
              <a:rPr lang="en-US" dirty="0"/>
              <a:t>Leaves alternate, simple, rounded</a:t>
            </a:r>
          </a:p>
          <a:p>
            <a:pPr lvl="1"/>
            <a:r>
              <a:rPr lang="en-US" b="1" dirty="0"/>
              <a:t>Shiny green above, like glossy</a:t>
            </a:r>
          </a:p>
          <a:p>
            <a:pPr lvl="1"/>
            <a:r>
              <a:rPr lang="en-US" dirty="0"/>
              <a:t>New growth good for salads</a:t>
            </a:r>
          </a:p>
        </p:txBody>
      </p:sp>
      <p:pic>
        <p:nvPicPr>
          <p:cNvPr id="1026" name="Picture 2" descr="https://www.dendroapp.frec.vt.edu/VT_Assets/Fact_Sheets/images/Smilax%20rotundifolia/leaf1.jpg">
            <a:extLst>
              <a:ext uri="{FF2B5EF4-FFF2-40B4-BE49-F238E27FC236}">
                <a16:creationId xmlns:a16="http://schemas.microsoft.com/office/drawing/2014/main" id="{1ABC230F-AF10-4460-A676-770B455D6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1879" y="645106"/>
            <a:ext cx="358158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F39C56FC-EE04-4CE0-8DE2-736A201E9A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ww.dendroapp.frec.vt.edu/VT_Assets/Fact_Sheets/images/Smilax%20rotundifolia/bark1.jpg">
            <a:extLst>
              <a:ext uri="{FF2B5EF4-FFF2-40B4-BE49-F238E27FC236}">
                <a16:creationId xmlns:a16="http://schemas.microsoft.com/office/drawing/2014/main" id="{F125CD75-14DD-4CA9-97D0-46DEE85B0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94336"/>
            <a:ext cx="1841628" cy="30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76D841-CF03-430C-AD3C-ACA17B026AF7}"/>
              </a:ext>
            </a:extLst>
          </p:cNvPr>
          <p:cNvSpPr/>
          <p:nvPr/>
        </p:nvSpPr>
        <p:spPr>
          <a:xfrm>
            <a:off x="7189178" y="635803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http://dendro.cnre.vt.edu/dendrology/syllabus/factsheet.cfm?ID=127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8188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45681-641D-4686-AF69-20DF2CF3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sz="3300" err="1"/>
              <a:t>Symphoricarpos</a:t>
            </a:r>
            <a:r>
              <a:rPr lang="en-US" sz="3300"/>
              <a:t> </a:t>
            </a:r>
            <a:r>
              <a:rPr lang="en-US" sz="3300" err="1"/>
              <a:t>orbiculatus</a:t>
            </a:r>
            <a:endParaRPr lang="en-US" sz="33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E7CB5-2BF4-4DEC-84DD-8FB6622FB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Coralberry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Deciduous shrub, up to 4’ tall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In plot, often very small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Middle to upper branches reddish purple to brown and sometimes hairy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Fruits are clustered coral-colored berries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Leaves opposite</a:t>
            </a:r>
            <a:r>
              <a:rPr lang="en-US" sz="1500" dirty="0"/>
              <a:t>, looks like Lonicera japonica but not a vine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Upper surface may have leaves</a:t>
            </a:r>
          </a:p>
          <a:p>
            <a:pPr lvl="1">
              <a:lnSpc>
                <a:spcPct val="90000"/>
              </a:lnSpc>
            </a:pPr>
            <a:r>
              <a:rPr lang="en-US" sz="1500" b="1" dirty="0"/>
              <a:t>Lower is whitish-green and can be hairy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Short petioles</a:t>
            </a:r>
          </a:p>
        </p:txBody>
      </p:sp>
      <p:pic>
        <p:nvPicPr>
          <p:cNvPr id="6146" name="Picture 2" descr="https://www.illinoiswildflowers.info/savanna/photos/coralberry2.jpg">
            <a:extLst>
              <a:ext uri="{FF2B5EF4-FFF2-40B4-BE49-F238E27FC236}">
                <a16:creationId xmlns:a16="http://schemas.microsoft.com/office/drawing/2014/main" id="{C5335518-EA8B-4F14-A368-7EBDC759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2926" y="645106"/>
            <a:ext cx="3466194" cy="48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D008E-C1E0-437D-B3DE-F56BEFC5478D}"/>
              </a:ext>
            </a:extLst>
          </p:cNvPr>
          <p:cNvSpPr/>
          <p:nvPr/>
        </p:nvSpPr>
        <p:spPr>
          <a:xfrm>
            <a:off x="7670800" y="626609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https://www.illinoiswildflowers.info/savanna/plants/coralberry.htm</a:t>
            </a:r>
            <a:endParaRPr lang="en-US" sz="1000" dirty="0"/>
          </a:p>
        </p:txBody>
      </p:sp>
      <p:pic>
        <p:nvPicPr>
          <p:cNvPr id="6150" name="Picture 6" descr="Symphoricarpos orbiculatus (Coralberry) #37505">
            <a:extLst>
              <a:ext uri="{FF2B5EF4-FFF2-40B4-BE49-F238E27FC236}">
                <a16:creationId xmlns:a16="http://schemas.microsoft.com/office/drawing/2014/main" id="{38C0AAD4-4603-448A-BD3C-9E73D10E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813" y="345683"/>
            <a:ext cx="3466194" cy="25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Large Photo of Symphoricarpos orbiculatus">
            <a:extLst>
              <a:ext uri="{FF2B5EF4-FFF2-40B4-BE49-F238E27FC236}">
                <a16:creationId xmlns:a16="http://schemas.microsoft.com/office/drawing/2014/main" id="{C6ED64AE-334D-4433-AA1B-E56BE36B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003" y="3173929"/>
            <a:ext cx="4182350" cy="278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B0777C-28F6-489D-9F62-9C22D793AAA8}"/>
              </a:ext>
            </a:extLst>
          </p:cNvPr>
          <p:cNvSpPr/>
          <p:nvPr/>
        </p:nvSpPr>
        <p:spPr>
          <a:xfrm>
            <a:off x="8418353" y="6024221"/>
            <a:ext cx="33281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6"/>
              </a:rPr>
              <a:t>https://plants.usda.gov/core/profile?symbol=SYOR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A98C2-66DD-4AE1-86CE-C325C5322F70}"/>
              </a:ext>
            </a:extLst>
          </p:cNvPr>
          <p:cNvSpPr/>
          <p:nvPr/>
        </p:nvSpPr>
        <p:spPr>
          <a:xfrm>
            <a:off x="8122562" y="649345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7"/>
              </a:rPr>
              <a:t>https://www.wildflower.org/plants/result.php?id_plant=syor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6599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32FE8-9217-4EB5-A50B-64F9A5BD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Tilia</a:t>
            </a:r>
            <a:r>
              <a:rPr lang="en-US" dirty="0"/>
              <a:t> </a:t>
            </a:r>
            <a:r>
              <a:rPr lang="en-US" dirty="0" err="1"/>
              <a:t>americana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F32D-4F39-409D-A91E-BDC7D6F20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American basswood</a:t>
            </a:r>
          </a:p>
          <a:p>
            <a:endParaRPr lang="en-US" dirty="0"/>
          </a:p>
          <a:p>
            <a:r>
              <a:rPr lang="en-US" dirty="0"/>
              <a:t>Alternate leaves</a:t>
            </a:r>
          </a:p>
          <a:p>
            <a:r>
              <a:rPr lang="en-US" dirty="0"/>
              <a:t>Sharp-</a:t>
            </a:r>
            <a:r>
              <a:rPr lang="en-US" dirty="0" err="1"/>
              <a:t>ish</a:t>
            </a:r>
            <a:r>
              <a:rPr lang="en-US" dirty="0"/>
              <a:t> serrations, pointing up</a:t>
            </a:r>
          </a:p>
          <a:p>
            <a:pPr lvl="1"/>
            <a:r>
              <a:rPr lang="en-US" dirty="0"/>
              <a:t>Inward base, pointing up like </a:t>
            </a:r>
            <a:r>
              <a:rPr lang="en-US" dirty="0" err="1"/>
              <a:t>Cercis</a:t>
            </a:r>
            <a:r>
              <a:rPr lang="en-US" dirty="0"/>
              <a:t> canadensis</a:t>
            </a:r>
          </a:p>
          <a:p>
            <a:pPr lvl="1"/>
            <a:r>
              <a:rPr lang="en-US" dirty="0"/>
              <a:t>Prominent veins abaxially, whitish (underside)</a:t>
            </a:r>
          </a:p>
          <a:p>
            <a:pPr lvl="1"/>
            <a:r>
              <a:rPr lang="en-US" dirty="0"/>
              <a:t>Tapered tip</a:t>
            </a:r>
          </a:p>
          <a:p>
            <a:r>
              <a:rPr lang="en-US" dirty="0"/>
              <a:t>Most of the ones in the plot are taller adult trees</a:t>
            </a:r>
          </a:p>
        </p:txBody>
      </p:sp>
      <p:pic>
        <p:nvPicPr>
          <p:cNvPr id="6146" name="Picture 2" descr="https://www.dendroapp.frec.vt.edu/VT_Assets/Fact_Sheets/images/Tilia%20americana/leaf1.jpg">
            <a:extLst>
              <a:ext uri="{FF2B5EF4-FFF2-40B4-BE49-F238E27FC236}">
                <a16:creationId xmlns:a16="http://schemas.microsoft.com/office/drawing/2014/main" id="{6BC9A3C5-F24E-42CA-BCF4-766D9EAA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4869" y="645106"/>
            <a:ext cx="4145720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59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92DAF-A717-4CAE-A78E-30024049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Toxicodendron</a:t>
            </a:r>
            <a:r>
              <a:rPr lang="en-US" dirty="0"/>
              <a:t> radicans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BF8BB-55DE-4AB4-9F70-5D8BF1DC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Poison-ivy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Everything about this plant is poisonous. If handling, use gloves / use </a:t>
            </a:r>
            <a:r>
              <a:rPr lang="en-US" sz="1700" dirty="0" err="1"/>
              <a:t>Technu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b="1" dirty="0"/>
              <a:t>Vine is very hairy</a:t>
            </a:r>
            <a:r>
              <a:rPr lang="en-US" sz="1700" dirty="0"/>
              <a:t>, much more noticeable when older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Scraggly hairs when younger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Differs from P. quinquefolia because these hairs are thinner/fragile 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Leaves alternate, in 3s, variably shaped (irregular toothed)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Shiny green above</a:t>
            </a:r>
          </a:p>
        </p:txBody>
      </p:sp>
      <p:pic>
        <p:nvPicPr>
          <p:cNvPr id="5122" name="Picture 2" descr="https://www.dendroapp.frec.vt.edu/VT_Assets/Fact_Sheets/images/Toxicodendron%20radicans/leaf1.jpg">
            <a:extLst>
              <a:ext uri="{FF2B5EF4-FFF2-40B4-BE49-F238E27FC236}">
                <a16:creationId xmlns:a16="http://schemas.microsoft.com/office/drawing/2014/main" id="{8D90E2C2-D65D-4F28-89CF-C328B6AF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3304" y="802359"/>
            <a:ext cx="3450393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https://www.dendroapp.frec.vt.edu/VT_Assets/Fact_Sheets/images/Toxicodendron%20radicans/bark1.jpg">
            <a:extLst>
              <a:ext uri="{FF2B5EF4-FFF2-40B4-BE49-F238E27FC236}">
                <a16:creationId xmlns:a16="http://schemas.microsoft.com/office/drawing/2014/main" id="{E4D3CE00-9FFC-4428-B550-C905626E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636" y="1343026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87985A-B253-4B2C-AB58-B82130C26A85}"/>
              </a:ext>
            </a:extLst>
          </p:cNvPr>
          <p:cNvSpPr/>
          <p:nvPr/>
        </p:nvSpPr>
        <p:spPr>
          <a:xfrm>
            <a:off x="7327900" y="63212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http://dendro.cnre.vt.edu/dendrology/syllabus/factsheet.cfm?ID=128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4069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0E0F3-1F97-435D-88D1-F4EC69BB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Ulmus</a:t>
            </a:r>
            <a:r>
              <a:rPr lang="en-US" dirty="0"/>
              <a:t> </a:t>
            </a:r>
            <a:r>
              <a:rPr lang="en-US" dirty="0" err="1"/>
              <a:t>americana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E674-AAC3-4D3D-8230-ED7E31A8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922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American elm</a:t>
            </a:r>
          </a:p>
          <a:p>
            <a:endParaRPr lang="en-US" dirty="0"/>
          </a:p>
          <a:p>
            <a:r>
              <a:rPr lang="en-US" dirty="0"/>
              <a:t>Hairy leaves underside, alternate, simple</a:t>
            </a:r>
          </a:p>
          <a:p>
            <a:r>
              <a:rPr lang="en-US" b="1" dirty="0"/>
              <a:t>Fruit (seeds) hairy on margins</a:t>
            </a:r>
          </a:p>
          <a:p>
            <a:r>
              <a:rPr lang="en-US" b="1" dirty="0"/>
              <a:t>Spongy bark when young, then dark ashy grey</a:t>
            </a:r>
          </a:p>
          <a:p>
            <a:r>
              <a:rPr lang="en-US" dirty="0"/>
              <a:t>Twigs glabrous</a:t>
            </a:r>
          </a:p>
          <a:p>
            <a:endParaRPr lang="en-US" dirty="0"/>
          </a:p>
          <a:p>
            <a:r>
              <a:rPr lang="en-US" dirty="0"/>
              <a:t>There has been confusion about this vs U. rubra in the plot. It’s hard to find seeds, but in the census we have majority U. rubra. </a:t>
            </a:r>
            <a:r>
              <a:rPr lang="en-US" dirty="0" err="1"/>
              <a:t>Noone</a:t>
            </a:r>
            <a:r>
              <a:rPr lang="en-US" dirty="0"/>
              <a:t> is certain, though.</a:t>
            </a:r>
          </a:p>
        </p:txBody>
      </p:sp>
      <p:pic>
        <p:nvPicPr>
          <p:cNvPr id="7170" name="Picture 2" descr="https://www.dendroapp.frec.vt.edu/VT_Assets/Fact_Sheets/images/Ulmus%20americana/leaf1.jpg">
            <a:extLst>
              <a:ext uri="{FF2B5EF4-FFF2-40B4-BE49-F238E27FC236}">
                <a16:creationId xmlns:a16="http://schemas.microsoft.com/office/drawing/2014/main" id="{E57BAB99-72EC-4489-98AF-FB4CCF8DD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8670" y="645106"/>
            <a:ext cx="369966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https://www.dendroapp.frec.vt.edu/VT_Assets/Fact_Sheets/images/Ulmus%20americana/twig1.jpg">
            <a:extLst>
              <a:ext uri="{FF2B5EF4-FFF2-40B4-BE49-F238E27FC236}">
                <a16:creationId xmlns:a16="http://schemas.microsoft.com/office/drawing/2014/main" id="{15BB3DCF-4E28-41A4-ADCD-8782D3B5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64" y="1630770"/>
            <a:ext cx="24003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8867B3-034C-42D5-A13E-5333FD5AD0E4}"/>
              </a:ext>
            </a:extLst>
          </p:cNvPr>
          <p:cNvSpPr/>
          <p:nvPr/>
        </p:nvSpPr>
        <p:spPr>
          <a:xfrm>
            <a:off x="5771876" y="598707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http://dendro.cnre.vt.edu/dendrology/syllabus/factsheet.cfm?ID=41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89723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4D179-E862-4A1D-9063-14E80C4B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Ulmus</a:t>
            </a:r>
            <a:r>
              <a:rPr lang="en-US" dirty="0"/>
              <a:t> rubra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CCE33-10F8-488B-87A7-D402F41EB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Slippery elm</a:t>
            </a:r>
          </a:p>
          <a:p>
            <a:endParaRPr lang="en-US" dirty="0"/>
          </a:p>
          <a:p>
            <a:r>
              <a:rPr lang="en-US" dirty="0"/>
              <a:t>Leaves hairy, noticeably uneven bases</a:t>
            </a:r>
          </a:p>
          <a:p>
            <a:r>
              <a:rPr lang="en-US" dirty="0"/>
              <a:t>Seeds are NOT hairy</a:t>
            </a:r>
          </a:p>
          <a:p>
            <a:r>
              <a:rPr lang="en-US" dirty="0"/>
              <a:t>Twigs are mucilaginous when chewed</a:t>
            </a:r>
          </a:p>
          <a:p>
            <a:r>
              <a:rPr lang="en-US" dirty="0"/>
              <a:t>Bark is dark reddish-brown, inner is mucilaginous</a:t>
            </a:r>
          </a:p>
          <a:p>
            <a:endParaRPr lang="en-US" dirty="0"/>
          </a:p>
          <a:p>
            <a:r>
              <a:rPr lang="en-US" dirty="0"/>
              <a:t>There has been confusion about this vs U. Americana in the plot. It’s hard to find seeds, but in the census we have majority U. rubra. </a:t>
            </a:r>
            <a:r>
              <a:rPr lang="en-US" dirty="0" err="1"/>
              <a:t>Noone</a:t>
            </a:r>
            <a:r>
              <a:rPr lang="en-US" dirty="0"/>
              <a:t> is certain, though.</a:t>
            </a:r>
          </a:p>
          <a:p>
            <a:endParaRPr lang="en-US" dirty="0"/>
          </a:p>
        </p:txBody>
      </p:sp>
      <p:pic>
        <p:nvPicPr>
          <p:cNvPr id="8194" name="Picture 2" descr="https://www.dendroapp.frec.vt.edu/VT_Assets/Fact_Sheets/images/Ulmus%20rubra/leaf1.jpg">
            <a:extLst>
              <a:ext uri="{FF2B5EF4-FFF2-40B4-BE49-F238E27FC236}">
                <a16:creationId xmlns:a16="http://schemas.microsoft.com/office/drawing/2014/main" id="{9EE9777F-8BFA-41A3-94DD-F94CCDCB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3397" y="645106"/>
            <a:ext cx="3830855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https://www.dendroapp.frec.vt.edu/VT_Assets/Fact_Sheets/images/Ulmus%20rubra/twig1.jpg">
            <a:extLst>
              <a:ext uri="{FF2B5EF4-FFF2-40B4-BE49-F238E27FC236}">
                <a16:creationId xmlns:a16="http://schemas.microsoft.com/office/drawing/2014/main" id="{95204273-7DCF-489F-9675-CA79312C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21" y="1383029"/>
            <a:ext cx="20193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769924-DBEC-4F7A-8AE6-64FF289F9FD3}"/>
              </a:ext>
            </a:extLst>
          </p:cNvPr>
          <p:cNvSpPr/>
          <p:nvPr/>
        </p:nvSpPr>
        <p:spPr>
          <a:xfrm>
            <a:off x="6823258" y="606122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http://dendro.cnre.vt.edu/dendrology/syllabus/factsheet.cfm?ID=42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99475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D3688-AD34-4A36-A795-331398AE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Viburnum </a:t>
            </a:r>
            <a:r>
              <a:rPr lang="en-US" dirty="0" err="1"/>
              <a:t>acerifolium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CBF6-B85A-4F3A-B8C6-0FB587AC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Mapleleaf</a:t>
            </a:r>
            <a:r>
              <a:rPr lang="en-US" dirty="0"/>
              <a:t> viburnum</a:t>
            </a:r>
          </a:p>
          <a:p>
            <a:endParaRPr lang="en-US" b="1" dirty="0"/>
          </a:p>
          <a:p>
            <a:r>
              <a:rPr lang="en-US" b="1" dirty="0"/>
              <a:t>Looks like small maple leaves but NO RED STEM</a:t>
            </a:r>
          </a:p>
          <a:p>
            <a:r>
              <a:rPr lang="en-US" dirty="0"/>
              <a:t>Opposite leaves and </a:t>
            </a:r>
            <a:r>
              <a:rPr lang="en-US" b="1" dirty="0"/>
              <a:t>very fuzzy</a:t>
            </a:r>
          </a:p>
          <a:p>
            <a:r>
              <a:rPr lang="en-US" dirty="0"/>
              <a:t>We don’t have many of these tagged in the census, but there are many of these in the deer </a:t>
            </a:r>
            <a:r>
              <a:rPr lang="en-US" dirty="0" err="1"/>
              <a:t>exclosure</a:t>
            </a:r>
            <a:r>
              <a:rPr lang="en-US" dirty="0"/>
              <a:t> (</a:t>
            </a:r>
            <a:r>
              <a:rPr lang="en-US" dirty="0" err="1"/>
              <a:t>esp</a:t>
            </a:r>
            <a:r>
              <a:rPr lang="en-US" dirty="0"/>
              <a:t> the SW part) as small shrubs</a:t>
            </a:r>
          </a:p>
        </p:txBody>
      </p:sp>
      <p:pic>
        <p:nvPicPr>
          <p:cNvPr id="13314" name="Picture 2" descr="https://www.dendroapp.frec.vt.edu/VT_Assets/Fact_Sheets/images/Viburnum%20acerifolium/leaf1.jpg">
            <a:extLst>
              <a:ext uri="{FF2B5EF4-FFF2-40B4-BE49-F238E27FC236}">
                <a16:creationId xmlns:a16="http://schemas.microsoft.com/office/drawing/2014/main" id="{60940191-999A-4A48-8F31-5BB43311F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9182" y="645106"/>
            <a:ext cx="385709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77613-5C34-486C-932B-9991BAF381BE}"/>
              </a:ext>
            </a:extLst>
          </p:cNvPr>
          <p:cNvSpPr txBox="1"/>
          <p:nvPr/>
        </p:nvSpPr>
        <p:spPr>
          <a:xfrm>
            <a:off x="6350000" y="6061223"/>
            <a:ext cx="455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http://dendro.cnre.vt.edu/dendrology/syllabus/factsheet.cfm?ID=91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267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9D36A-3E87-4423-8BD6-43631A44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Ampelopsis </a:t>
            </a:r>
            <a:r>
              <a:rPr lang="en-US" sz="3100" err="1"/>
              <a:t>brevipedunculata</a:t>
            </a:r>
            <a:endParaRPr lang="en-US" sz="31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6F9D-BE48-4B82-A263-370EECBFB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Porcelain-berry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Woody vine</a:t>
            </a:r>
            <a:r>
              <a:rPr lang="en-US" dirty="0"/>
              <a:t>, lenticel dots</a:t>
            </a:r>
          </a:p>
          <a:p>
            <a:r>
              <a:rPr lang="en-US" dirty="0"/>
              <a:t>Tiny flowers, clustered</a:t>
            </a:r>
          </a:p>
          <a:p>
            <a:r>
              <a:rPr lang="en-US" b="1" dirty="0"/>
              <a:t>Fruit = spotted white to blue-purple (almost looks like tiny grapes)</a:t>
            </a:r>
          </a:p>
          <a:p>
            <a:r>
              <a:rPr lang="en-US" b="1" dirty="0"/>
              <a:t>Leaves alternate, shallow to deeply lobed</a:t>
            </a:r>
            <a:r>
              <a:rPr lang="en-US" dirty="0"/>
              <a:t> (can look like mulberry [</a:t>
            </a:r>
            <a:r>
              <a:rPr lang="en-US" dirty="0" err="1"/>
              <a:t>Morus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])</a:t>
            </a:r>
          </a:p>
          <a:p>
            <a:pPr lvl="1"/>
            <a:r>
              <a:rPr lang="en-US" b="1" dirty="0"/>
              <a:t>Hair on veins ONLY</a:t>
            </a:r>
          </a:p>
        </p:txBody>
      </p:sp>
      <p:pic>
        <p:nvPicPr>
          <p:cNvPr id="5122" name="Picture 2" descr="https://bugwoodcloud.org/images/768x512/1539038.jpg">
            <a:extLst>
              <a:ext uri="{FF2B5EF4-FFF2-40B4-BE49-F238E27FC236}">
                <a16:creationId xmlns:a16="http://schemas.microsoft.com/office/drawing/2014/main" id="{8250F939-49E7-4E83-B844-92F8D6FC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5074" y="268326"/>
            <a:ext cx="4747777" cy="31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https://bugwoodcloud.org/images/768x512/5270020.jpg">
            <a:extLst>
              <a:ext uri="{FF2B5EF4-FFF2-40B4-BE49-F238E27FC236}">
                <a16:creationId xmlns:a16="http://schemas.microsoft.com/office/drawing/2014/main" id="{C6475FF2-2DDA-4D21-8033-4DF00ECE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39" y="3586229"/>
            <a:ext cx="3956957" cy="296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bugwoodcloud.org/images/768x512/1539042.jpg">
            <a:extLst>
              <a:ext uri="{FF2B5EF4-FFF2-40B4-BE49-F238E27FC236}">
                <a16:creationId xmlns:a16="http://schemas.microsoft.com/office/drawing/2014/main" id="{679B54D4-7590-4145-9551-194D221E8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718" y="1391152"/>
            <a:ext cx="3013207" cy="198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99327-267B-4355-9965-8D50F7566E9D}"/>
              </a:ext>
            </a:extLst>
          </p:cNvPr>
          <p:cNvSpPr/>
          <p:nvPr/>
        </p:nvSpPr>
        <p:spPr>
          <a:xfrm>
            <a:off x="8322830" y="656750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https://www.invasiveplantatlas.org/subject.html?sub=3007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7454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26DF-BC3E-4AB8-9DF5-3BBFE552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Viburnum prunifolium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0451-CF51-4139-B34A-25949CCB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</a:rPr>
              <a:t>Blackhaw</a:t>
            </a:r>
            <a:endParaRPr lang="en-US" sz="1600" dirty="0">
              <a:solidFill>
                <a:srgbClr val="000000"/>
              </a:solidFill>
            </a:endParaRPr>
          </a:p>
          <a:p>
            <a:endParaRPr lang="en-US" sz="1600" b="1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Large shrub or small tree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Bark looks like alligator hide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Look like cherry leaves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BUT are </a:t>
            </a:r>
            <a:r>
              <a:rPr lang="en-US" b="1" dirty="0">
                <a:solidFill>
                  <a:srgbClr val="000000"/>
                </a:solidFill>
              </a:rPr>
              <a:t>opposite</a:t>
            </a:r>
            <a:r>
              <a:rPr lang="en-US" dirty="0">
                <a:solidFill>
                  <a:srgbClr val="000000"/>
                </a:solidFill>
              </a:rPr>
              <a:t> (Prunus is not opposite)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Most common Viburnum in </a:t>
            </a:r>
            <a:r>
              <a:rPr lang="en-US" sz="1600" dirty="0" err="1">
                <a:solidFill>
                  <a:srgbClr val="000000"/>
                </a:solidFill>
              </a:rPr>
              <a:t>ForestGEO</a:t>
            </a:r>
            <a:r>
              <a:rPr lang="en-US" sz="1600" dirty="0">
                <a:solidFill>
                  <a:srgbClr val="000000"/>
                </a:solidFill>
              </a:rPr>
              <a:t> census</a:t>
            </a:r>
          </a:p>
          <a:p>
            <a:endParaRPr lang="en-US" sz="1600" b="1" dirty="0">
              <a:solidFill>
                <a:srgbClr val="000000"/>
              </a:solidFill>
            </a:endParaRPr>
          </a:p>
        </p:txBody>
      </p:sp>
      <p:pic>
        <p:nvPicPr>
          <p:cNvPr id="14338" name="Picture 2" descr="https://www.dendroapp.frec.vt.edu/VT_Assets/Fact_Sheets/images/Viburnum%20prunifolium/leaf1.jpg">
            <a:extLst>
              <a:ext uri="{FF2B5EF4-FFF2-40B4-BE49-F238E27FC236}">
                <a16:creationId xmlns:a16="http://schemas.microsoft.com/office/drawing/2014/main" id="{D9ADE2E9-E1D8-43D3-A39D-DC894C6F5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6097" y="663475"/>
            <a:ext cx="3188006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www.dendroapp.frec.vt.edu/VT_Assets/Fact_Sheets/images/Viburnum%20prunifolium/bark1.jpg">
            <a:extLst>
              <a:ext uri="{FF2B5EF4-FFF2-40B4-BE49-F238E27FC236}">
                <a16:creationId xmlns:a16="http://schemas.microsoft.com/office/drawing/2014/main" id="{C5074FBF-4404-4444-8C38-8C91B60E6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510" y="1469571"/>
            <a:ext cx="1876811" cy="282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F947D-734C-4067-A3FE-CAF3A0D79374}"/>
              </a:ext>
            </a:extLst>
          </p:cNvPr>
          <p:cNvSpPr txBox="1"/>
          <p:nvPr/>
        </p:nvSpPr>
        <p:spPr>
          <a:xfrm>
            <a:off x="7378700" y="6146800"/>
            <a:ext cx="4381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http://dendro.cnre.vt.edu/dendrology/syllabus/factsheet.cfm?ID=129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7658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A5D6-3927-4CAE-9558-A6D244C7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Viburnum recognitum (=V. dentatum)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5647-6BDC-4387-AC79-CD415471A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Arrowwood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b="1" dirty="0">
                <a:solidFill>
                  <a:srgbClr val="000000"/>
                </a:solidFill>
              </a:rPr>
              <a:t>Very fuzzy leaves </a:t>
            </a:r>
            <a:r>
              <a:rPr lang="en-US" sz="1600" dirty="0">
                <a:solidFill>
                  <a:srgbClr val="000000"/>
                </a:solidFill>
              </a:rPr>
              <a:t>like V. </a:t>
            </a:r>
            <a:r>
              <a:rPr lang="en-US" sz="1600" dirty="0" err="1">
                <a:solidFill>
                  <a:srgbClr val="000000"/>
                </a:solidFill>
              </a:rPr>
              <a:t>acerifolium</a:t>
            </a:r>
            <a:endParaRPr lang="en-US" sz="1600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Opposite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Basically it’s like you took V. </a:t>
            </a:r>
            <a:r>
              <a:rPr lang="en-US" dirty="0" err="1">
                <a:solidFill>
                  <a:srgbClr val="000000"/>
                </a:solidFill>
              </a:rPr>
              <a:t>acerifolium</a:t>
            </a:r>
            <a:r>
              <a:rPr lang="en-US" dirty="0">
                <a:solidFill>
                  <a:srgbClr val="000000"/>
                </a:solidFill>
              </a:rPr>
              <a:t> leaves and got rid of the lobes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Also not really in </a:t>
            </a:r>
            <a:r>
              <a:rPr lang="en-US" sz="1600" dirty="0" err="1">
                <a:solidFill>
                  <a:srgbClr val="000000"/>
                </a:solidFill>
              </a:rPr>
              <a:t>ForestGEO</a:t>
            </a:r>
            <a:r>
              <a:rPr lang="en-US" sz="1600" dirty="0">
                <a:solidFill>
                  <a:srgbClr val="000000"/>
                </a:solidFill>
              </a:rPr>
              <a:t> census, but definitely present in deer </a:t>
            </a:r>
            <a:r>
              <a:rPr lang="en-US" sz="1600" dirty="0" err="1">
                <a:solidFill>
                  <a:srgbClr val="000000"/>
                </a:solidFill>
              </a:rPr>
              <a:t>exclosure</a:t>
            </a:r>
            <a:endParaRPr lang="en-US" sz="1600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31B08-ED35-463D-B061-E79E6C84A78B}"/>
              </a:ext>
            </a:extLst>
          </p:cNvPr>
          <p:cNvSpPr txBox="1"/>
          <p:nvPr/>
        </p:nvSpPr>
        <p:spPr>
          <a:xfrm>
            <a:off x="6613071" y="6057900"/>
            <a:ext cx="4963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2"/>
              </a:rPr>
              <a:t>http://dendro.cnre.vt.edu/dendrology/syllabus/factsheet.cfm?ID=357</a:t>
            </a:r>
            <a:endParaRPr lang="en-US" sz="900" dirty="0"/>
          </a:p>
        </p:txBody>
      </p:sp>
      <p:pic>
        <p:nvPicPr>
          <p:cNvPr id="15366" name="Picture 6" descr="https://www.dendroapp.frec.vt.edu/VT_Assets/Fact_Sheets/images/Viburnum%20dentatum/leaf1.jpg">
            <a:extLst>
              <a:ext uri="{FF2B5EF4-FFF2-40B4-BE49-F238E27FC236}">
                <a16:creationId xmlns:a16="http://schemas.microsoft.com/office/drawing/2014/main" id="{E3EF3AF0-DAFD-4FB5-9562-255AB580C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92" y="1264554"/>
            <a:ext cx="3302907" cy="42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8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9A31F-34C3-4EC0-B387-9E14074A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Asimina </a:t>
            </a:r>
            <a:r>
              <a:rPr lang="en-US" dirty="0" err="1"/>
              <a:t>triloba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3B7B-A91F-4E27-AE61-E2B37009F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Pawpaw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/>
              <a:t>Grows in thickets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Older bark can have wart-like lenticels, sometimes light grey patches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Fruit is lumpy, fat banana</a:t>
            </a:r>
            <a:r>
              <a:rPr lang="en-US" sz="1600" dirty="0"/>
              <a:t>, ripe when soft, edible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Flowers look like dark purple bells</a:t>
            </a:r>
            <a:r>
              <a:rPr lang="en-US" sz="1600" dirty="0"/>
              <a:t>, hang down off twigs (spring)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Leaves alternate, large, entire, wavy-</a:t>
            </a:r>
            <a:r>
              <a:rPr lang="en-US" sz="1600" b="1" dirty="0" err="1"/>
              <a:t>ish</a:t>
            </a:r>
            <a:endParaRPr lang="en-US" sz="1600" b="1" dirty="0"/>
          </a:p>
          <a:p>
            <a:pPr lvl="1">
              <a:lnSpc>
                <a:spcPct val="90000"/>
              </a:lnSpc>
            </a:pPr>
            <a:r>
              <a:rPr lang="en-US" dirty="0"/>
              <a:t>Short petiole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Many straight parallel veins, short tapered</a:t>
            </a:r>
          </a:p>
        </p:txBody>
      </p:sp>
      <p:pic>
        <p:nvPicPr>
          <p:cNvPr id="3074" name="Picture 2" descr="https://www.dendroapp.frec.vt.edu/VT_Assets/Fact_Sheets/images/Asimina%20triloba/leaf1.jpg">
            <a:extLst>
              <a:ext uri="{FF2B5EF4-FFF2-40B4-BE49-F238E27FC236}">
                <a16:creationId xmlns:a16="http://schemas.microsoft.com/office/drawing/2014/main" id="{E3678244-694B-411C-B5AA-E2A352E9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2683" y="3426233"/>
            <a:ext cx="2094248" cy="314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ttps://www.dendroapp.frec.vt.edu/VT_Assets/Fact_Sheets/images/Asimina%20triloba/fruit1.jpg">
            <a:extLst>
              <a:ext uri="{FF2B5EF4-FFF2-40B4-BE49-F238E27FC236}">
                <a16:creationId xmlns:a16="http://schemas.microsoft.com/office/drawing/2014/main" id="{98130F7F-CA81-4D11-9A27-20F3EB36A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34" y="236135"/>
            <a:ext cx="24003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dendroapp.frec.vt.edu/VT_Assets/Fact_Sheets/images/Asimina%20triloba/flower1.jpg">
            <a:extLst>
              <a:ext uri="{FF2B5EF4-FFF2-40B4-BE49-F238E27FC236}">
                <a16:creationId xmlns:a16="http://schemas.microsoft.com/office/drawing/2014/main" id="{6895D3D8-48E7-41A4-824B-39CE0085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489" y="236135"/>
            <a:ext cx="1963590" cy="29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dendroapp.frec.vt.edu/VT_Assets/Fact_Sheets/images/Asimina%20triloba/twig1.jpg">
            <a:extLst>
              <a:ext uri="{FF2B5EF4-FFF2-40B4-BE49-F238E27FC236}">
                <a16:creationId xmlns:a16="http://schemas.microsoft.com/office/drawing/2014/main" id="{37A3844D-BE4E-41F2-8785-81B96A739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66" y="3725281"/>
            <a:ext cx="2077077" cy="26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A78A7B-A7FE-434D-8994-8E820CD1C4B3}"/>
              </a:ext>
            </a:extLst>
          </p:cNvPr>
          <p:cNvSpPr/>
          <p:nvPr/>
        </p:nvSpPr>
        <p:spPr>
          <a:xfrm>
            <a:off x="7698384" y="658769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http://dendro.cnre.vt.edu/dendrology/syllabus/factsheet.cfm?ID=155</a:t>
            </a:r>
            <a:endParaRPr lang="en-US" sz="1000" dirty="0"/>
          </a:p>
        </p:txBody>
      </p:sp>
      <p:pic>
        <p:nvPicPr>
          <p:cNvPr id="3082" name="Picture 10" descr="https://www.dendroapp.frec.vt.edu/VT_Assets/Fact_Sheets/images/Asimina%20triloba/bark1.jpg">
            <a:extLst>
              <a:ext uri="{FF2B5EF4-FFF2-40B4-BE49-F238E27FC236}">
                <a16:creationId xmlns:a16="http://schemas.microsoft.com/office/drawing/2014/main" id="{C83BB7EF-92FC-44DA-95CE-34EC613C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723" y="4024364"/>
            <a:ext cx="1394370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59728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3712</Words>
  <Application>Microsoft Office PowerPoint</Application>
  <PresentationFormat>Widescreen</PresentationFormat>
  <Paragraphs>774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Century Gothic</vt:lpstr>
      <vt:lpstr>Wingdings 3</vt:lpstr>
      <vt:lpstr>Wisp</vt:lpstr>
      <vt:lpstr>ForestGEO plants</vt:lpstr>
      <vt:lpstr>Acer negundo</vt:lpstr>
      <vt:lpstr>Acer platanoides</vt:lpstr>
      <vt:lpstr>Acer rubrum</vt:lpstr>
      <vt:lpstr>Ailanthus altissima</vt:lpstr>
      <vt:lpstr>Alliaria petiolata</vt:lpstr>
      <vt:lpstr>Amelanchier arborea</vt:lpstr>
      <vt:lpstr>Ampelopsis brevipedunculata</vt:lpstr>
      <vt:lpstr>Asimina triloba</vt:lpstr>
      <vt:lpstr>Berberis thunbergii</vt:lpstr>
      <vt:lpstr>Carpinus caroliniana</vt:lpstr>
      <vt:lpstr>Carya cordiformis</vt:lpstr>
      <vt:lpstr>Carya glabra</vt:lpstr>
      <vt:lpstr>Carya ovalis</vt:lpstr>
      <vt:lpstr>Carya tomentosa</vt:lpstr>
      <vt:lpstr>Castanea dentata</vt:lpstr>
      <vt:lpstr>Celastrus orbiculatus</vt:lpstr>
      <vt:lpstr>Celtis occidentalis</vt:lpstr>
      <vt:lpstr>Cercis canadensis</vt:lpstr>
      <vt:lpstr>Chionanthus virginicus</vt:lpstr>
      <vt:lpstr>Cornus alternifolia</vt:lpstr>
      <vt:lpstr>Cornus florida</vt:lpstr>
      <vt:lpstr>Corylus americana </vt:lpstr>
      <vt:lpstr>Crataegus spp</vt:lpstr>
      <vt:lpstr>Diospyros virginiana</vt:lpstr>
      <vt:lpstr>Elaeagnus umbellata</vt:lpstr>
      <vt:lpstr>Euonymus alatus</vt:lpstr>
      <vt:lpstr>Fagus grandifolia</vt:lpstr>
      <vt:lpstr>Fraxinus americana</vt:lpstr>
      <vt:lpstr>Fraxinus nigra</vt:lpstr>
      <vt:lpstr>Fraxinus pennsylvanica</vt:lpstr>
      <vt:lpstr>Hamamelis virginiana</vt:lpstr>
      <vt:lpstr>Heracleum mantegazzanium</vt:lpstr>
      <vt:lpstr>Ilex opaca</vt:lpstr>
      <vt:lpstr>Ilex verticillata</vt:lpstr>
      <vt:lpstr>Juglans cinerea</vt:lpstr>
      <vt:lpstr>Juglans nigra</vt:lpstr>
      <vt:lpstr>Juniperus virginiana</vt:lpstr>
      <vt:lpstr>Lindera benzoin</vt:lpstr>
      <vt:lpstr>Liriodendron tulipifera</vt:lpstr>
      <vt:lpstr>Lonicera japonica</vt:lpstr>
      <vt:lpstr>Lonicera maackii</vt:lpstr>
      <vt:lpstr>Microstegium vimineum</vt:lpstr>
      <vt:lpstr>Nyssa sylvatica</vt:lpstr>
      <vt:lpstr>Oplismenus undulatifolius</vt:lpstr>
      <vt:lpstr>Ostrya virginiana</vt:lpstr>
      <vt:lpstr>Parthenocissus quinquefolia</vt:lpstr>
      <vt:lpstr>Paulownia tomentosa</vt:lpstr>
      <vt:lpstr>Persicaria perfoliata  (Polygonum perfoliatum)</vt:lpstr>
      <vt:lpstr>Pinus pungens</vt:lpstr>
      <vt:lpstr>Pinus strobus</vt:lpstr>
      <vt:lpstr>Pinus virginiana</vt:lpstr>
      <vt:lpstr>Platanus occidentalis</vt:lpstr>
      <vt:lpstr>Prunus avium</vt:lpstr>
      <vt:lpstr>Prunus serotina</vt:lpstr>
      <vt:lpstr>Quercus alba</vt:lpstr>
      <vt:lpstr>Quercus coccinea</vt:lpstr>
      <vt:lpstr>Quercus falcata</vt:lpstr>
      <vt:lpstr>Quercus michauxii</vt:lpstr>
      <vt:lpstr>Quercus muehlenbergii</vt:lpstr>
      <vt:lpstr>Quercus palustris</vt:lpstr>
      <vt:lpstr>Quercus prinus (=Q. montana)</vt:lpstr>
      <vt:lpstr>Quercus rubra</vt:lpstr>
      <vt:lpstr>Quercus stellata</vt:lpstr>
      <vt:lpstr>Quercus velutina</vt:lpstr>
      <vt:lpstr>Rosa multiflora</vt:lpstr>
      <vt:lpstr>Robinia pseudoacacia</vt:lpstr>
      <vt:lpstr>Rubus allegheniensis</vt:lpstr>
      <vt:lpstr>Rubus pensilvanicus</vt:lpstr>
      <vt:lpstr>Rubus phoenicolasius</vt:lpstr>
      <vt:lpstr>Sassafras albidum</vt:lpstr>
      <vt:lpstr>Sambucus canadensis</vt:lpstr>
      <vt:lpstr>Smilax rotundifolia</vt:lpstr>
      <vt:lpstr>Symphoricarpos orbiculatus</vt:lpstr>
      <vt:lpstr>Tilia americana</vt:lpstr>
      <vt:lpstr>Toxicodendron radicans</vt:lpstr>
      <vt:lpstr>Ulmus americana</vt:lpstr>
      <vt:lpstr>Ulmus rubra</vt:lpstr>
      <vt:lpstr>Viburnum acerifolium</vt:lpstr>
      <vt:lpstr>Viburnum prunifolium</vt:lpstr>
      <vt:lpstr>Viburnum recognitum (=V. dentatum)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ForestGEO plants</dc:title>
  <dc:creator>McGregor, Ian</dc:creator>
  <cp:lastModifiedBy>Gonzalez, Erika B.</cp:lastModifiedBy>
  <cp:revision>9</cp:revision>
  <dcterms:created xsi:type="dcterms:W3CDTF">2019-06-12T20:12:53Z</dcterms:created>
  <dcterms:modified xsi:type="dcterms:W3CDTF">2019-07-02T21:06:49Z</dcterms:modified>
</cp:coreProperties>
</file>